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67" r:id="rId4"/>
    <p:sldId id="274" r:id="rId5"/>
    <p:sldId id="286" r:id="rId6"/>
    <p:sldId id="283" r:id="rId7"/>
    <p:sldId id="287" r:id="rId8"/>
    <p:sldId id="281" r:id="rId9"/>
    <p:sldId id="280" r:id="rId10"/>
    <p:sldId id="261" r:id="rId11"/>
    <p:sldId id="275" r:id="rId12"/>
    <p:sldId id="284" r:id="rId13"/>
    <p:sldId id="289" r:id="rId14"/>
    <p:sldId id="294" r:id="rId15"/>
    <p:sldId id="295" r:id="rId16"/>
    <p:sldId id="288" r:id="rId17"/>
    <p:sldId id="285" r:id="rId18"/>
    <p:sldId id="290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63" r:id="rId27"/>
    <p:sldId id="282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0BADDA-8B67-4DF7-AD14-06F762629BE4}">
          <p14:sldIdLst>
            <p14:sldId id="256"/>
            <p14:sldId id="265"/>
            <p14:sldId id="267"/>
            <p14:sldId id="274"/>
            <p14:sldId id="286"/>
            <p14:sldId id="283"/>
            <p14:sldId id="287"/>
            <p14:sldId id="281"/>
            <p14:sldId id="280"/>
            <p14:sldId id="261"/>
            <p14:sldId id="275"/>
            <p14:sldId id="284"/>
            <p14:sldId id="289"/>
            <p14:sldId id="294"/>
            <p14:sldId id="295"/>
            <p14:sldId id="288"/>
            <p14:sldId id="285"/>
            <p14:sldId id="290"/>
            <p14:sldId id="296"/>
            <p14:sldId id="297"/>
            <p14:sldId id="298"/>
            <p14:sldId id="299"/>
            <p14:sldId id="300"/>
            <p14:sldId id="301"/>
            <p14:sldId id="302"/>
            <p14:sldId id="263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2" autoAdjust="0"/>
    <p:restoredTop sz="92541" autoAdjust="0"/>
  </p:normalViewPr>
  <p:slideViewPr>
    <p:cSldViewPr>
      <p:cViewPr>
        <p:scale>
          <a:sx n="100" d="100"/>
          <a:sy n="100" d="100"/>
        </p:scale>
        <p:origin x="-1914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870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P:\Projects\Study\Graduate%20work\Gyrocam\stats3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P:\Projects\Study\Graduate%20work\Gyrocam\stats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P:\Projects\Study\Graduate%20work\Gyrocam\stats3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P:\Projects\Study\Graduate%20work\Gyrocam\stats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ru-RU" sz="1800" b="1" i="0" baseline="0">
                <a:effectLst/>
              </a:rPr>
              <a:t>Плотность распределения ошибок определения направлений ТСП в соответствии с осями координат</a:t>
            </a:r>
            <a:r>
              <a:rPr lang="ru-RU" sz="1800" b="1" i="0" u="none" strike="noStrike" baseline="0">
                <a:effectLst/>
              </a:rPr>
              <a:t> на изображениях "внутри помещений"</a:t>
            </a:r>
            <a:endParaRPr lang="en-US">
              <a:effectLst/>
            </a:endParaRP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indoor_res!$M$11</c:f>
              <c:strCache>
                <c:ptCount val="1"/>
                <c:pt idx="0">
                  <c:v>Ось X</c:v>
                </c:pt>
              </c:strCache>
            </c:strRef>
          </c:tx>
          <c:xVal>
            <c:numRef>
              <c:f>indoor_res!$L$12:$L$34</c:f>
              <c:numCache>
                <c:formatCode>General</c:formatCode>
                <c:ptCount val="23"/>
                <c:pt idx="0">
                  <c:v>7.9755990574112173E-2</c:v>
                </c:pt>
                <c:pt idx="1">
                  <c:v>0.8207863949697396</c:v>
                </c:pt>
                <c:pt idx="2">
                  <c:v>1.5618167993653669</c:v>
                </c:pt>
                <c:pt idx="3">
                  <c:v>2.3028472037609942</c:v>
                </c:pt>
                <c:pt idx="4">
                  <c:v>3.0438776081566217</c:v>
                </c:pt>
                <c:pt idx="5">
                  <c:v>3.7849080125522492</c:v>
                </c:pt>
                <c:pt idx="6">
                  <c:v>4.5259384169478762</c:v>
                </c:pt>
                <c:pt idx="7">
                  <c:v>5.2669688213435037</c:v>
                </c:pt>
                <c:pt idx="8">
                  <c:v>6.0079992257391313</c:v>
                </c:pt>
                <c:pt idx="9">
                  <c:v>6.7490296301347588</c:v>
                </c:pt>
                <c:pt idx="10">
                  <c:v>7.4900600345303863</c:v>
                </c:pt>
                <c:pt idx="11">
                  <c:v>8.2310904389260138</c:v>
                </c:pt>
                <c:pt idx="12">
                  <c:v>8.9721208433216404</c:v>
                </c:pt>
                <c:pt idx="13">
                  <c:v>9.7131512477172688</c:v>
                </c:pt>
                <c:pt idx="14">
                  <c:v>10.454181652112895</c:v>
                </c:pt>
                <c:pt idx="15">
                  <c:v>11.195212056508524</c:v>
                </c:pt>
                <c:pt idx="16">
                  <c:v>11.93624246090415</c:v>
                </c:pt>
                <c:pt idx="17">
                  <c:v>12.677272865299777</c:v>
                </c:pt>
                <c:pt idx="18">
                  <c:v>13.418303269695405</c:v>
                </c:pt>
                <c:pt idx="19">
                  <c:v>14.159333674091032</c:v>
                </c:pt>
                <c:pt idx="20">
                  <c:v>14.90036407848666</c:v>
                </c:pt>
                <c:pt idx="21">
                  <c:v>15.641394482882287</c:v>
                </c:pt>
              </c:numCache>
            </c:numRef>
          </c:xVal>
          <c:yVal>
            <c:numRef>
              <c:f>indoor_res!$M$12:$M$34</c:f>
              <c:numCache>
                <c:formatCode>General</c:formatCode>
                <c:ptCount val="23"/>
                <c:pt idx="0">
                  <c:v>0</c:v>
                </c:pt>
                <c:pt idx="1">
                  <c:v>0.57777777777777772</c:v>
                </c:pt>
                <c:pt idx="2">
                  <c:v>0.2</c:v>
                </c:pt>
                <c:pt idx="3">
                  <c:v>6.6666666666666666E-2</c:v>
                </c:pt>
                <c:pt idx="4">
                  <c:v>8.8888888888888892E-2</c:v>
                </c:pt>
                <c:pt idx="5">
                  <c:v>2.2222222222222223E-2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2.2222222222222223E-2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2.2222222222222223E-2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indoor_res!$N$11</c:f>
              <c:strCache>
                <c:ptCount val="1"/>
                <c:pt idx="0">
                  <c:v>Ось Y</c:v>
                </c:pt>
              </c:strCache>
            </c:strRef>
          </c:tx>
          <c:xVal>
            <c:numRef>
              <c:f>indoor_res!$L$12:$L$34</c:f>
              <c:numCache>
                <c:formatCode>General</c:formatCode>
                <c:ptCount val="23"/>
                <c:pt idx="0">
                  <c:v>7.9755990574112173E-2</c:v>
                </c:pt>
                <c:pt idx="1">
                  <c:v>0.8207863949697396</c:v>
                </c:pt>
                <c:pt idx="2">
                  <c:v>1.5618167993653669</c:v>
                </c:pt>
                <c:pt idx="3">
                  <c:v>2.3028472037609942</c:v>
                </c:pt>
                <c:pt idx="4">
                  <c:v>3.0438776081566217</c:v>
                </c:pt>
                <c:pt idx="5">
                  <c:v>3.7849080125522492</c:v>
                </c:pt>
                <c:pt idx="6">
                  <c:v>4.5259384169478762</c:v>
                </c:pt>
                <c:pt idx="7">
                  <c:v>5.2669688213435037</c:v>
                </c:pt>
                <c:pt idx="8">
                  <c:v>6.0079992257391313</c:v>
                </c:pt>
                <c:pt idx="9">
                  <c:v>6.7490296301347588</c:v>
                </c:pt>
                <c:pt idx="10">
                  <c:v>7.4900600345303863</c:v>
                </c:pt>
                <c:pt idx="11">
                  <c:v>8.2310904389260138</c:v>
                </c:pt>
                <c:pt idx="12">
                  <c:v>8.9721208433216404</c:v>
                </c:pt>
                <c:pt idx="13">
                  <c:v>9.7131512477172688</c:v>
                </c:pt>
                <c:pt idx="14">
                  <c:v>10.454181652112895</c:v>
                </c:pt>
                <c:pt idx="15">
                  <c:v>11.195212056508524</c:v>
                </c:pt>
                <c:pt idx="16">
                  <c:v>11.93624246090415</c:v>
                </c:pt>
                <c:pt idx="17">
                  <c:v>12.677272865299777</c:v>
                </c:pt>
                <c:pt idx="18">
                  <c:v>13.418303269695405</c:v>
                </c:pt>
                <c:pt idx="19">
                  <c:v>14.159333674091032</c:v>
                </c:pt>
                <c:pt idx="20">
                  <c:v>14.90036407848666</c:v>
                </c:pt>
                <c:pt idx="21">
                  <c:v>15.641394482882287</c:v>
                </c:pt>
              </c:numCache>
            </c:numRef>
          </c:xVal>
          <c:yVal>
            <c:numRef>
              <c:f>indoor_res!$N$12:$N$34</c:f>
              <c:numCache>
                <c:formatCode>General</c:formatCode>
                <c:ptCount val="23"/>
                <c:pt idx="0">
                  <c:v>2.2222222222222223E-2</c:v>
                </c:pt>
                <c:pt idx="1">
                  <c:v>0.84444444444444444</c:v>
                </c:pt>
                <c:pt idx="2">
                  <c:v>0.1111111111111111</c:v>
                </c:pt>
                <c:pt idx="3">
                  <c:v>2.2222222222222223E-2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indoor_res!$O$11</c:f>
              <c:strCache>
                <c:ptCount val="1"/>
                <c:pt idx="0">
                  <c:v>Ось Z</c:v>
                </c:pt>
              </c:strCache>
            </c:strRef>
          </c:tx>
          <c:xVal>
            <c:numRef>
              <c:f>indoor_res!$L$12:$L$34</c:f>
              <c:numCache>
                <c:formatCode>General</c:formatCode>
                <c:ptCount val="23"/>
                <c:pt idx="0">
                  <c:v>7.9755990574112173E-2</c:v>
                </c:pt>
                <c:pt idx="1">
                  <c:v>0.8207863949697396</c:v>
                </c:pt>
                <c:pt idx="2">
                  <c:v>1.5618167993653669</c:v>
                </c:pt>
                <c:pt idx="3">
                  <c:v>2.3028472037609942</c:v>
                </c:pt>
                <c:pt idx="4">
                  <c:v>3.0438776081566217</c:v>
                </c:pt>
                <c:pt idx="5">
                  <c:v>3.7849080125522492</c:v>
                </c:pt>
                <c:pt idx="6">
                  <c:v>4.5259384169478762</c:v>
                </c:pt>
                <c:pt idx="7">
                  <c:v>5.2669688213435037</c:v>
                </c:pt>
                <c:pt idx="8">
                  <c:v>6.0079992257391313</c:v>
                </c:pt>
                <c:pt idx="9">
                  <c:v>6.7490296301347588</c:v>
                </c:pt>
                <c:pt idx="10">
                  <c:v>7.4900600345303863</c:v>
                </c:pt>
                <c:pt idx="11">
                  <c:v>8.2310904389260138</c:v>
                </c:pt>
                <c:pt idx="12">
                  <c:v>8.9721208433216404</c:v>
                </c:pt>
                <c:pt idx="13">
                  <c:v>9.7131512477172688</c:v>
                </c:pt>
                <c:pt idx="14">
                  <c:v>10.454181652112895</c:v>
                </c:pt>
                <c:pt idx="15">
                  <c:v>11.195212056508524</c:v>
                </c:pt>
                <c:pt idx="16">
                  <c:v>11.93624246090415</c:v>
                </c:pt>
                <c:pt idx="17">
                  <c:v>12.677272865299777</c:v>
                </c:pt>
                <c:pt idx="18">
                  <c:v>13.418303269695405</c:v>
                </c:pt>
                <c:pt idx="19">
                  <c:v>14.159333674091032</c:v>
                </c:pt>
                <c:pt idx="20">
                  <c:v>14.90036407848666</c:v>
                </c:pt>
                <c:pt idx="21">
                  <c:v>15.641394482882287</c:v>
                </c:pt>
              </c:numCache>
            </c:numRef>
          </c:xVal>
          <c:yVal>
            <c:numRef>
              <c:f>indoor_res!$O$12:$O$34</c:f>
              <c:numCache>
                <c:formatCode>General</c:formatCode>
                <c:ptCount val="23"/>
                <c:pt idx="0">
                  <c:v>0</c:v>
                </c:pt>
                <c:pt idx="1">
                  <c:v>0.48888888888888887</c:v>
                </c:pt>
                <c:pt idx="2">
                  <c:v>0.28888888888888886</c:v>
                </c:pt>
                <c:pt idx="3">
                  <c:v>4.4444444444444446E-2</c:v>
                </c:pt>
                <c:pt idx="4">
                  <c:v>0.1111111111111111</c:v>
                </c:pt>
                <c:pt idx="5">
                  <c:v>2.2222222222222223E-2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2.2222222222222223E-2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2.2222222222222223E-2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780992"/>
        <c:axId val="112781568"/>
      </c:scatterChart>
      <c:valAx>
        <c:axId val="1127809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ru-RU" sz="1800" b="0" i="0" baseline="0">
                    <a:effectLst/>
                  </a:rPr>
                  <a:t>Средняя абсолютная величина угла отклонения найденного значения направления оси</a:t>
                </a:r>
                <a:r>
                  <a:rPr lang="en-US" sz="1800" b="0" i="0" baseline="0">
                    <a:effectLst/>
                  </a:rPr>
                  <a:t>, </a:t>
                </a:r>
                <a:r>
                  <a:rPr lang="ru-RU" sz="1800" b="0" i="0" baseline="0">
                    <a:effectLst/>
                  </a:rPr>
                  <a:t>градусы</a:t>
                </a:r>
                <a:endParaRPr lang="en-US" sz="160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cross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2781568"/>
        <c:crosses val="autoZero"/>
        <c:crossBetween val="midCat"/>
      </c:valAx>
      <c:valAx>
        <c:axId val="1127815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ru-RU" sz="1600" b="0" i="0" baseline="0">
                    <a:effectLst/>
                  </a:rPr>
                  <a:t>Число изображений на интервале, %</a:t>
                </a:r>
                <a:endParaRPr lang="en-US" sz="160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2780992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/>
              <a:t>Функция распределения ошибок</a:t>
            </a:r>
            <a:r>
              <a:rPr lang="ru-RU" baseline="0"/>
              <a:t> определения направлений</a:t>
            </a:r>
            <a:r>
              <a:rPr lang="ru-RU"/>
              <a:t> ТСП</a:t>
            </a:r>
            <a:r>
              <a:rPr lang="ru-RU" baseline="0"/>
              <a:t> в соответствии с осями координат на изображениях "внутри помещений"</a:t>
            </a:r>
            <a:endParaRPr lang="ru-RU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indoor_res!$H$11</c:f>
              <c:strCache>
                <c:ptCount val="1"/>
                <c:pt idx="0">
                  <c:v>Ось X</c:v>
                </c:pt>
              </c:strCache>
            </c:strRef>
          </c:tx>
          <c:marker>
            <c:symbol val="none"/>
          </c:marker>
          <c:xVal>
            <c:numRef>
              <c:f>indoor_res!$G$12:$G$53</c:f>
              <c:numCache>
                <c:formatCode>General</c:formatCode>
                <c:ptCount val="42"/>
                <c:pt idx="0">
                  <c:v>7.9755990574112173E-2</c:v>
                </c:pt>
                <c:pt idx="1">
                  <c:v>0.45027119277192584</c:v>
                </c:pt>
                <c:pt idx="2">
                  <c:v>0.8207863949697396</c:v>
                </c:pt>
                <c:pt idx="3">
                  <c:v>1.1913015971675531</c:v>
                </c:pt>
                <c:pt idx="4">
                  <c:v>1.5618167993653669</c:v>
                </c:pt>
                <c:pt idx="5">
                  <c:v>1.9323320015631806</c:v>
                </c:pt>
                <c:pt idx="6">
                  <c:v>2.3028472037609942</c:v>
                </c:pt>
                <c:pt idx="7">
                  <c:v>2.6733624059588079</c:v>
                </c:pt>
                <c:pt idx="8">
                  <c:v>3.0438776081566217</c:v>
                </c:pt>
                <c:pt idx="9">
                  <c:v>3.4143928103544354</c:v>
                </c:pt>
                <c:pt idx="10">
                  <c:v>3.7849080125522492</c:v>
                </c:pt>
                <c:pt idx="11">
                  <c:v>4.1554232147500629</c:v>
                </c:pt>
                <c:pt idx="12">
                  <c:v>4.5259384169478762</c:v>
                </c:pt>
                <c:pt idx="13">
                  <c:v>4.8964536191456904</c:v>
                </c:pt>
                <c:pt idx="14">
                  <c:v>5.2669688213435037</c:v>
                </c:pt>
                <c:pt idx="15">
                  <c:v>5.6374840235413179</c:v>
                </c:pt>
                <c:pt idx="16">
                  <c:v>6.0079992257391313</c:v>
                </c:pt>
                <c:pt idx="17">
                  <c:v>6.3785144279369446</c:v>
                </c:pt>
                <c:pt idx="18">
                  <c:v>6.7490296301347588</c:v>
                </c:pt>
                <c:pt idx="19">
                  <c:v>7.1195448323325721</c:v>
                </c:pt>
                <c:pt idx="20">
                  <c:v>7.4900600345303863</c:v>
                </c:pt>
                <c:pt idx="21">
                  <c:v>7.8605752367281996</c:v>
                </c:pt>
                <c:pt idx="22">
                  <c:v>8.2310904389260138</c:v>
                </c:pt>
                <c:pt idx="23">
                  <c:v>8.6016056411238271</c:v>
                </c:pt>
                <c:pt idx="24">
                  <c:v>8.9721208433216404</c:v>
                </c:pt>
                <c:pt idx="25">
                  <c:v>9.3426360455194537</c:v>
                </c:pt>
                <c:pt idx="26">
                  <c:v>9.7131512477172688</c:v>
                </c:pt>
                <c:pt idx="27">
                  <c:v>10.083666449915082</c:v>
                </c:pt>
                <c:pt idx="28">
                  <c:v>10.454181652112895</c:v>
                </c:pt>
                <c:pt idx="29">
                  <c:v>10.824696854310709</c:v>
                </c:pt>
                <c:pt idx="30">
                  <c:v>11.195212056508524</c:v>
                </c:pt>
                <c:pt idx="31">
                  <c:v>11.565727258706337</c:v>
                </c:pt>
                <c:pt idx="32">
                  <c:v>11.93624246090415</c:v>
                </c:pt>
                <c:pt idx="33">
                  <c:v>12.306757663101964</c:v>
                </c:pt>
                <c:pt idx="34">
                  <c:v>12.677272865299777</c:v>
                </c:pt>
                <c:pt idx="35">
                  <c:v>13.047788067497592</c:v>
                </c:pt>
                <c:pt idx="36">
                  <c:v>13.418303269695405</c:v>
                </c:pt>
                <c:pt idx="37">
                  <c:v>13.788818471893219</c:v>
                </c:pt>
                <c:pt idx="38">
                  <c:v>14.159333674091032</c:v>
                </c:pt>
                <c:pt idx="39">
                  <c:v>14.529848876288847</c:v>
                </c:pt>
                <c:pt idx="40">
                  <c:v>14.90036407848666</c:v>
                </c:pt>
                <c:pt idx="41">
                  <c:v>15.270879280684474</c:v>
                </c:pt>
              </c:numCache>
            </c:numRef>
          </c:xVal>
          <c:yVal>
            <c:numRef>
              <c:f>indoor_res!$H$12:$H$53</c:f>
              <c:numCache>
                <c:formatCode>0%</c:formatCode>
                <c:ptCount val="42"/>
                <c:pt idx="0">
                  <c:v>0</c:v>
                </c:pt>
                <c:pt idx="1">
                  <c:v>0.33333333333333331</c:v>
                </c:pt>
                <c:pt idx="2">
                  <c:v>0.57777777777777772</c:v>
                </c:pt>
                <c:pt idx="3">
                  <c:v>0.77777777777777779</c:v>
                </c:pt>
                <c:pt idx="4">
                  <c:v>0.77777777777777779</c:v>
                </c:pt>
                <c:pt idx="5">
                  <c:v>0.8</c:v>
                </c:pt>
                <c:pt idx="6">
                  <c:v>0.84444444444444444</c:v>
                </c:pt>
                <c:pt idx="7">
                  <c:v>0.8666666666666667</c:v>
                </c:pt>
                <c:pt idx="8">
                  <c:v>0.93333333333333335</c:v>
                </c:pt>
                <c:pt idx="9">
                  <c:v>0.9555555555555556</c:v>
                </c:pt>
                <c:pt idx="10">
                  <c:v>0.9555555555555556</c:v>
                </c:pt>
                <c:pt idx="11">
                  <c:v>0.9555555555555556</c:v>
                </c:pt>
                <c:pt idx="12">
                  <c:v>0.9555555555555556</c:v>
                </c:pt>
                <c:pt idx="13">
                  <c:v>0.9555555555555556</c:v>
                </c:pt>
                <c:pt idx="14">
                  <c:v>0.9555555555555556</c:v>
                </c:pt>
                <c:pt idx="15">
                  <c:v>0.9555555555555556</c:v>
                </c:pt>
                <c:pt idx="16">
                  <c:v>0.9555555555555556</c:v>
                </c:pt>
                <c:pt idx="17">
                  <c:v>0.9555555555555556</c:v>
                </c:pt>
                <c:pt idx="18">
                  <c:v>0.9555555555555556</c:v>
                </c:pt>
                <c:pt idx="19">
                  <c:v>0.9555555555555556</c:v>
                </c:pt>
                <c:pt idx="20">
                  <c:v>0.9555555555555556</c:v>
                </c:pt>
                <c:pt idx="21">
                  <c:v>0.9555555555555556</c:v>
                </c:pt>
                <c:pt idx="22">
                  <c:v>0.97777777777777775</c:v>
                </c:pt>
                <c:pt idx="23">
                  <c:v>0.97777777777777775</c:v>
                </c:pt>
                <c:pt idx="24">
                  <c:v>0.97777777777777775</c:v>
                </c:pt>
                <c:pt idx="25">
                  <c:v>0.97777777777777775</c:v>
                </c:pt>
                <c:pt idx="26">
                  <c:v>0.97777777777777775</c:v>
                </c:pt>
                <c:pt idx="27">
                  <c:v>0.97777777777777775</c:v>
                </c:pt>
                <c:pt idx="28">
                  <c:v>0.97777777777777775</c:v>
                </c:pt>
                <c:pt idx="29">
                  <c:v>0.97777777777777775</c:v>
                </c:pt>
                <c:pt idx="30">
                  <c:v>0.97777777777777775</c:v>
                </c:pt>
                <c:pt idx="31">
                  <c:v>0.97777777777777775</c:v>
                </c:pt>
                <c:pt idx="32">
                  <c:v>0.97777777777777775</c:v>
                </c:pt>
                <c:pt idx="33">
                  <c:v>0.97777777777777775</c:v>
                </c:pt>
                <c:pt idx="34">
                  <c:v>0.97777777777777775</c:v>
                </c:pt>
                <c:pt idx="35">
                  <c:v>0.97777777777777775</c:v>
                </c:pt>
                <c:pt idx="36">
                  <c:v>0.97777777777777775</c:v>
                </c:pt>
                <c:pt idx="37">
                  <c:v>0.97777777777777775</c:v>
                </c:pt>
                <c:pt idx="38">
                  <c:v>0.97777777777777775</c:v>
                </c:pt>
                <c:pt idx="39">
                  <c:v>0.97777777777777775</c:v>
                </c:pt>
                <c:pt idx="40">
                  <c:v>1</c:v>
                </c:pt>
                <c:pt idx="41">
                  <c:v>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indoor_res!$I$11</c:f>
              <c:strCache>
                <c:ptCount val="1"/>
                <c:pt idx="0">
                  <c:v>Ось Y</c:v>
                </c:pt>
              </c:strCache>
            </c:strRef>
          </c:tx>
          <c:marker>
            <c:symbol val="none"/>
          </c:marker>
          <c:xVal>
            <c:numRef>
              <c:f>indoor_res!$G$12:$G$53</c:f>
              <c:numCache>
                <c:formatCode>General</c:formatCode>
                <c:ptCount val="42"/>
                <c:pt idx="0">
                  <c:v>7.9755990574112173E-2</c:v>
                </c:pt>
                <c:pt idx="1">
                  <c:v>0.45027119277192584</c:v>
                </c:pt>
                <c:pt idx="2">
                  <c:v>0.8207863949697396</c:v>
                </c:pt>
                <c:pt idx="3">
                  <c:v>1.1913015971675531</c:v>
                </c:pt>
                <c:pt idx="4">
                  <c:v>1.5618167993653669</c:v>
                </c:pt>
                <c:pt idx="5">
                  <c:v>1.9323320015631806</c:v>
                </c:pt>
                <c:pt idx="6">
                  <c:v>2.3028472037609942</c:v>
                </c:pt>
                <c:pt idx="7">
                  <c:v>2.6733624059588079</c:v>
                </c:pt>
                <c:pt idx="8">
                  <c:v>3.0438776081566217</c:v>
                </c:pt>
                <c:pt idx="9">
                  <c:v>3.4143928103544354</c:v>
                </c:pt>
                <c:pt idx="10">
                  <c:v>3.7849080125522492</c:v>
                </c:pt>
                <c:pt idx="11">
                  <c:v>4.1554232147500629</c:v>
                </c:pt>
                <c:pt idx="12">
                  <c:v>4.5259384169478762</c:v>
                </c:pt>
                <c:pt idx="13">
                  <c:v>4.8964536191456904</c:v>
                </c:pt>
                <c:pt idx="14">
                  <c:v>5.2669688213435037</c:v>
                </c:pt>
                <c:pt idx="15">
                  <c:v>5.6374840235413179</c:v>
                </c:pt>
                <c:pt idx="16">
                  <c:v>6.0079992257391313</c:v>
                </c:pt>
                <c:pt idx="17">
                  <c:v>6.3785144279369446</c:v>
                </c:pt>
                <c:pt idx="18">
                  <c:v>6.7490296301347588</c:v>
                </c:pt>
                <c:pt idx="19">
                  <c:v>7.1195448323325721</c:v>
                </c:pt>
                <c:pt idx="20">
                  <c:v>7.4900600345303863</c:v>
                </c:pt>
                <c:pt idx="21">
                  <c:v>7.8605752367281996</c:v>
                </c:pt>
                <c:pt idx="22">
                  <c:v>8.2310904389260138</c:v>
                </c:pt>
                <c:pt idx="23">
                  <c:v>8.6016056411238271</c:v>
                </c:pt>
                <c:pt idx="24">
                  <c:v>8.9721208433216404</c:v>
                </c:pt>
                <c:pt idx="25">
                  <c:v>9.3426360455194537</c:v>
                </c:pt>
                <c:pt idx="26">
                  <c:v>9.7131512477172688</c:v>
                </c:pt>
                <c:pt idx="27">
                  <c:v>10.083666449915082</c:v>
                </c:pt>
                <c:pt idx="28">
                  <c:v>10.454181652112895</c:v>
                </c:pt>
                <c:pt idx="29">
                  <c:v>10.824696854310709</c:v>
                </c:pt>
                <c:pt idx="30">
                  <c:v>11.195212056508524</c:v>
                </c:pt>
                <c:pt idx="31">
                  <c:v>11.565727258706337</c:v>
                </c:pt>
                <c:pt idx="32">
                  <c:v>11.93624246090415</c:v>
                </c:pt>
                <c:pt idx="33">
                  <c:v>12.306757663101964</c:v>
                </c:pt>
                <c:pt idx="34">
                  <c:v>12.677272865299777</c:v>
                </c:pt>
                <c:pt idx="35">
                  <c:v>13.047788067497592</c:v>
                </c:pt>
                <c:pt idx="36">
                  <c:v>13.418303269695405</c:v>
                </c:pt>
                <c:pt idx="37">
                  <c:v>13.788818471893219</c:v>
                </c:pt>
                <c:pt idx="38">
                  <c:v>14.159333674091032</c:v>
                </c:pt>
                <c:pt idx="39">
                  <c:v>14.529848876288847</c:v>
                </c:pt>
                <c:pt idx="40">
                  <c:v>14.90036407848666</c:v>
                </c:pt>
                <c:pt idx="41">
                  <c:v>15.270879280684474</c:v>
                </c:pt>
              </c:numCache>
            </c:numRef>
          </c:xVal>
          <c:yVal>
            <c:numRef>
              <c:f>indoor_res!$I$12:$I$53</c:f>
              <c:numCache>
                <c:formatCode>0%</c:formatCode>
                <c:ptCount val="42"/>
                <c:pt idx="0">
                  <c:v>0</c:v>
                </c:pt>
                <c:pt idx="1">
                  <c:v>0.35555555555555557</c:v>
                </c:pt>
                <c:pt idx="2">
                  <c:v>0.8666666666666667</c:v>
                </c:pt>
                <c:pt idx="3">
                  <c:v>0.9555555555555556</c:v>
                </c:pt>
                <c:pt idx="4">
                  <c:v>0.97777777777777775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indoor_res!$J$11</c:f>
              <c:strCache>
                <c:ptCount val="1"/>
                <c:pt idx="0">
                  <c:v>Ось Z</c:v>
                </c:pt>
              </c:strCache>
            </c:strRef>
          </c:tx>
          <c:marker>
            <c:symbol val="none"/>
          </c:marker>
          <c:xVal>
            <c:numRef>
              <c:f>indoor_res!$G$12:$G$53</c:f>
              <c:numCache>
                <c:formatCode>General</c:formatCode>
                <c:ptCount val="42"/>
                <c:pt idx="0">
                  <c:v>7.9755990574112173E-2</c:v>
                </c:pt>
                <c:pt idx="1">
                  <c:v>0.45027119277192584</c:v>
                </c:pt>
                <c:pt idx="2">
                  <c:v>0.8207863949697396</c:v>
                </c:pt>
                <c:pt idx="3">
                  <c:v>1.1913015971675531</c:v>
                </c:pt>
                <c:pt idx="4">
                  <c:v>1.5618167993653669</c:v>
                </c:pt>
                <c:pt idx="5">
                  <c:v>1.9323320015631806</c:v>
                </c:pt>
                <c:pt idx="6">
                  <c:v>2.3028472037609942</c:v>
                </c:pt>
                <c:pt idx="7">
                  <c:v>2.6733624059588079</c:v>
                </c:pt>
                <c:pt idx="8">
                  <c:v>3.0438776081566217</c:v>
                </c:pt>
                <c:pt idx="9">
                  <c:v>3.4143928103544354</c:v>
                </c:pt>
                <c:pt idx="10">
                  <c:v>3.7849080125522492</c:v>
                </c:pt>
                <c:pt idx="11">
                  <c:v>4.1554232147500629</c:v>
                </c:pt>
                <c:pt idx="12">
                  <c:v>4.5259384169478762</c:v>
                </c:pt>
                <c:pt idx="13">
                  <c:v>4.8964536191456904</c:v>
                </c:pt>
                <c:pt idx="14">
                  <c:v>5.2669688213435037</c:v>
                </c:pt>
                <c:pt idx="15">
                  <c:v>5.6374840235413179</c:v>
                </c:pt>
                <c:pt idx="16">
                  <c:v>6.0079992257391313</c:v>
                </c:pt>
                <c:pt idx="17">
                  <c:v>6.3785144279369446</c:v>
                </c:pt>
                <c:pt idx="18">
                  <c:v>6.7490296301347588</c:v>
                </c:pt>
                <c:pt idx="19">
                  <c:v>7.1195448323325721</c:v>
                </c:pt>
                <c:pt idx="20">
                  <c:v>7.4900600345303863</c:v>
                </c:pt>
                <c:pt idx="21">
                  <c:v>7.8605752367281996</c:v>
                </c:pt>
                <c:pt idx="22">
                  <c:v>8.2310904389260138</c:v>
                </c:pt>
                <c:pt idx="23">
                  <c:v>8.6016056411238271</c:v>
                </c:pt>
                <c:pt idx="24">
                  <c:v>8.9721208433216404</c:v>
                </c:pt>
                <c:pt idx="25">
                  <c:v>9.3426360455194537</c:v>
                </c:pt>
                <c:pt idx="26">
                  <c:v>9.7131512477172688</c:v>
                </c:pt>
                <c:pt idx="27">
                  <c:v>10.083666449915082</c:v>
                </c:pt>
                <c:pt idx="28">
                  <c:v>10.454181652112895</c:v>
                </c:pt>
                <c:pt idx="29">
                  <c:v>10.824696854310709</c:v>
                </c:pt>
                <c:pt idx="30">
                  <c:v>11.195212056508524</c:v>
                </c:pt>
                <c:pt idx="31">
                  <c:v>11.565727258706337</c:v>
                </c:pt>
                <c:pt idx="32">
                  <c:v>11.93624246090415</c:v>
                </c:pt>
                <c:pt idx="33">
                  <c:v>12.306757663101964</c:v>
                </c:pt>
                <c:pt idx="34">
                  <c:v>12.677272865299777</c:v>
                </c:pt>
                <c:pt idx="35">
                  <c:v>13.047788067497592</c:v>
                </c:pt>
                <c:pt idx="36">
                  <c:v>13.418303269695405</c:v>
                </c:pt>
                <c:pt idx="37">
                  <c:v>13.788818471893219</c:v>
                </c:pt>
                <c:pt idx="38">
                  <c:v>14.159333674091032</c:v>
                </c:pt>
                <c:pt idx="39">
                  <c:v>14.529848876288847</c:v>
                </c:pt>
                <c:pt idx="40">
                  <c:v>14.90036407848666</c:v>
                </c:pt>
                <c:pt idx="41">
                  <c:v>15.270879280684474</c:v>
                </c:pt>
              </c:numCache>
            </c:numRef>
          </c:xVal>
          <c:yVal>
            <c:numRef>
              <c:f>indoor_res!$J$12:$J$53</c:f>
              <c:numCache>
                <c:formatCode>0%</c:formatCode>
                <c:ptCount val="42"/>
                <c:pt idx="0">
                  <c:v>0</c:v>
                </c:pt>
                <c:pt idx="1">
                  <c:v>0.15555555555555556</c:v>
                </c:pt>
                <c:pt idx="2">
                  <c:v>0.48888888888888887</c:v>
                </c:pt>
                <c:pt idx="3">
                  <c:v>0.71111111111111114</c:v>
                </c:pt>
                <c:pt idx="4">
                  <c:v>0.77777777777777779</c:v>
                </c:pt>
                <c:pt idx="5">
                  <c:v>0.8</c:v>
                </c:pt>
                <c:pt idx="6">
                  <c:v>0.82222222222222219</c:v>
                </c:pt>
                <c:pt idx="7">
                  <c:v>0.8666666666666667</c:v>
                </c:pt>
                <c:pt idx="8">
                  <c:v>0.93333333333333335</c:v>
                </c:pt>
                <c:pt idx="9">
                  <c:v>0.93333333333333335</c:v>
                </c:pt>
                <c:pt idx="10">
                  <c:v>0.9555555555555556</c:v>
                </c:pt>
                <c:pt idx="11">
                  <c:v>0.9555555555555556</c:v>
                </c:pt>
                <c:pt idx="12">
                  <c:v>0.9555555555555556</c:v>
                </c:pt>
                <c:pt idx="13">
                  <c:v>0.9555555555555556</c:v>
                </c:pt>
                <c:pt idx="14">
                  <c:v>0.9555555555555556</c:v>
                </c:pt>
                <c:pt idx="15">
                  <c:v>0.9555555555555556</c:v>
                </c:pt>
                <c:pt idx="16">
                  <c:v>0.9555555555555556</c:v>
                </c:pt>
                <c:pt idx="17">
                  <c:v>0.9555555555555556</c:v>
                </c:pt>
                <c:pt idx="18">
                  <c:v>0.9555555555555556</c:v>
                </c:pt>
                <c:pt idx="19">
                  <c:v>0.9555555555555556</c:v>
                </c:pt>
                <c:pt idx="20">
                  <c:v>0.9555555555555556</c:v>
                </c:pt>
                <c:pt idx="21">
                  <c:v>0.9555555555555556</c:v>
                </c:pt>
                <c:pt idx="22">
                  <c:v>0.9555555555555556</c:v>
                </c:pt>
                <c:pt idx="23">
                  <c:v>0.97777777777777775</c:v>
                </c:pt>
                <c:pt idx="24">
                  <c:v>0.97777777777777775</c:v>
                </c:pt>
                <c:pt idx="25">
                  <c:v>0.97777777777777775</c:v>
                </c:pt>
                <c:pt idx="26">
                  <c:v>0.97777777777777775</c:v>
                </c:pt>
                <c:pt idx="27">
                  <c:v>0.97777777777777775</c:v>
                </c:pt>
                <c:pt idx="28">
                  <c:v>0.97777777777777775</c:v>
                </c:pt>
                <c:pt idx="29">
                  <c:v>0.97777777777777775</c:v>
                </c:pt>
                <c:pt idx="30">
                  <c:v>0.97777777777777775</c:v>
                </c:pt>
                <c:pt idx="31">
                  <c:v>0.97777777777777775</c:v>
                </c:pt>
                <c:pt idx="32">
                  <c:v>0.97777777777777775</c:v>
                </c:pt>
                <c:pt idx="33">
                  <c:v>0.97777777777777775</c:v>
                </c:pt>
                <c:pt idx="34">
                  <c:v>0.97777777777777775</c:v>
                </c:pt>
                <c:pt idx="35">
                  <c:v>0.97777777777777775</c:v>
                </c:pt>
                <c:pt idx="36">
                  <c:v>0.97777777777777775</c:v>
                </c:pt>
                <c:pt idx="37">
                  <c:v>0.97777777777777775</c:v>
                </c:pt>
                <c:pt idx="38">
                  <c:v>0.97777777777777775</c:v>
                </c:pt>
                <c:pt idx="39">
                  <c:v>0.97777777777777775</c:v>
                </c:pt>
                <c:pt idx="40">
                  <c:v>0.97777777777777775</c:v>
                </c:pt>
                <c:pt idx="41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219200"/>
        <c:axId val="112219776"/>
      </c:scatterChart>
      <c:valAx>
        <c:axId val="1122192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 b="0"/>
                </a:pPr>
                <a:r>
                  <a:rPr lang="ru-RU" sz="1600" b="0" i="0" u="none" strike="noStrike" baseline="0">
                    <a:effectLst/>
                  </a:rPr>
                  <a:t>Средняя а</a:t>
                </a:r>
                <a:r>
                  <a:rPr lang="ru-RU" sz="1600" b="0"/>
                  <a:t>бсолютная</a:t>
                </a:r>
                <a:r>
                  <a:rPr lang="ru-RU" sz="1600" b="0" baseline="0"/>
                  <a:t> в</a:t>
                </a:r>
                <a:r>
                  <a:rPr lang="ru-RU" sz="1600" b="0"/>
                  <a:t>еличина</a:t>
                </a:r>
                <a:r>
                  <a:rPr lang="ru-RU" sz="1600" b="0" baseline="0"/>
                  <a:t> угла </a:t>
                </a:r>
                <a:r>
                  <a:rPr lang="ru-RU" sz="1600" b="0"/>
                  <a:t>отклонения найденного значения направления оси</a:t>
                </a:r>
                <a:r>
                  <a:rPr lang="en-US" sz="1600" b="0"/>
                  <a:t>, </a:t>
                </a:r>
                <a:r>
                  <a:rPr lang="ru-RU" sz="1600" b="0"/>
                  <a:t>градусы</a:t>
                </a:r>
                <a:endParaRPr lang="en-US" sz="1600" b="0"/>
              </a:p>
            </c:rich>
          </c:tx>
          <c:layout/>
          <c:overlay val="0"/>
        </c:title>
        <c:numFmt formatCode="General" sourceLinked="1"/>
        <c:majorTickMark val="out"/>
        <c:minorTickMark val="cross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2219776"/>
        <c:crosses val="autoZero"/>
        <c:crossBetween val="midCat"/>
      </c:valAx>
      <c:valAx>
        <c:axId val="1122197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 b="0"/>
                </a:pPr>
                <a:r>
                  <a:rPr lang="ru-RU" sz="1600" b="0"/>
                  <a:t>Число изображений на интервале, %</a:t>
                </a:r>
              </a:p>
            </c:rich>
          </c:tx>
          <c:layout/>
          <c:overlay val="0"/>
        </c:title>
        <c:numFmt formatCode="0%" sourceLinked="1"/>
        <c:majorTickMark val="out"/>
        <c:minorTickMark val="out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1221920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sz="1800" b="1" i="0" baseline="0">
                <a:effectLst/>
              </a:rPr>
              <a:t>Диаграмма плотности распределения углов абсолютного отклонения осей координат от верных значений</a:t>
            </a:r>
            <a:endParaRPr lang="en-US">
              <a:effectLst/>
            </a:endParaRP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outdoor_res!$M$11</c:f>
              <c:strCache>
                <c:ptCount val="1"/>
                <c:pt idx="0">
                  <c:v>Ось X</c:v>
                </c:pt>
              </c:strCache>
            </c:strRef>
          </c:tx>
          <c:xVal>
            <c:numRef>
              <c:f>outdoor_res!$L$12:$L$34</c:f>
              <c:numCache>
                <c:formatCode>General</c:formatCode>
                <c:ptCount val="23"/>
                <c:pt idx="0">
                  <c:v>0.1986805245757553</c:v>
                </c:pt>
                <c:pt idx="1">
                  <c:v>0.54232303643813973</c:v>
                </c:pt>
                <c:pt idx="2">
                  <c:v>0.88596554830052399</c:v>
                </c:pt>
                <c:pt idx="3">
                  <c:v>1.2296080601629082</c:v>
                </c:pt>
                <c:pt idx="4">
                  <c:v>1.5732505720252927</c:v>
                </c:pt>
                <c:pt idx="5">
                  <c:v>1.9168930838876772</c:v>
                </c:pt>
                <c:pt idx="6">
                  <c:v>2.2605355957500612</c:v>
                </c:pt>
                <c:pt idx="7">
                  <c:v>2.6041781076124457</c:v>
                </c:pt>
                <c:pt idx="8">
                  <c:v>2.9478206194748302</c:v>
                </c:pt>
                <c:pt idx="9">
                  <c:v>3.2914631313372147</c:v>
                </c:pt>
                <c:pt idx="10">
                  <c:v>3.6351056431995992</c:v>
                </c:pt>
                <c:pt idx="11">
                  <c:v>3.9787481550619832</c:v>
                </c:pt>
                <c:pt idx="12">
                  <c:v>4.3223906669243677</c:v>
                </c:pt>
                <c:pt idx="13">
                  <c:v>4.6660331787867522</c:v>
                </c:pt>
                <c:pt idx="14">
                  <c:v>5.0096756906491366</c:v>
                </c:pt>
                <c:pt idx="15">
                  <c:v>5.3533182025115211</c:v>
                </c:pt>
                <c:pt idx="16">
                  <c:v>5.6969607143739056</c:v>
                </c:pt>
                <c:pt idx="17">
                  <c:v>6.0406032262362901</c:v>
                </c:pt>
                <c:pt idx="18">
                  <c:v>6.3842457380986746</c:v>
                </c:pt>
                <c:pt idx="19">
                  <c:v>6.7278882499610591</c:v>
                </c:pt>
                <c:pt idx="20">
                  <c:v>7.0715307618234435</c:v>
                </c:pt>
                <c:pt idx="21">
                  <c:v>7.4151732736858271</c:v>
                </c:pt>
              </c:numCache>
            </c:numRef>
          </c:xVal>
          <c:yVal>
            <c:numRef>
              <c:f>outdoor_res!$M$12:$M$34</c:f>
              <c:numCache>
                <c:formatCode>0%</c:formatCode>
                <c:ptCount val="23"/>
                <c:pt idx="0">
                  <c:v>1.7543859649122806E-2</c:v>
                </c:pt>
                <c:pt idx="1">
                  <c:v>0.12280701754385964</c:v>
                </c:pt>
                <c:pt idx="2">
                  <c:v>0.10526315789473684</c:v>
                </c:pt>
                <c:pt idx="3">
                  <c:v>7.0175438596491224E-2</c:v>
                </c:pt>
                <c:pt idx="4">
                  <c:v>0.21052631578947367</c:v>
                </c:pt>
                <c:pt idx="5">
                  <c:v>0.14035087719298245</c:v>
                </c:pt>
                <c:pt idx="6">
                  <c:v>0.12280701754385964</c:v>
                </c:pt>
                <c:pt idx="7">
                  <c:v>5.2631578947368418E-2</c:v>
                </c:pt>
                <c:pt idx="8">
                  <c:v>1.7543859649122806E-2</c:v>
                </c:pt>
                <c:pt idx="9">
                  <c:v>0</c:v>
                </c:pt>
                <c:pt idx="10">
                  <c:v>5.2631578947368418E-2</c:v>
                </c:pt>
                <c:pt idx="11">
                  <c:v>1.7543859649122806E-2</c:v>
                </c:pt>
                <c:pt idx="12">
                  <c:v>0</c:v>
                </c:pt>
                <c:pt idx="13">
                  <c:v>0</c:v>
                </c:pt>
                <c:pt idx="14">
                  <c:v>3.5087719298245612E-2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3.5087719298245612E-2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outdoor_res!$N$11</c:f>
              <c:strCache>
                <c:ptCount val="1"/>
                <c:pt idx="0">
                  <c:v>Ось Y</c:v>
                </c:pt>
              </c:strCache>
            </c:strRef>
          </c:tx>
          <c:xVal>
            <c:numRef>
              <c:f>outdoor_res!$L$12:$L$34</c:f>
              <c:numCache>
                <c:formatCode>General</c:formatCode>
                <c:ptCount val="23"/>
                <c:pt idx="0">
                  <c:v>0.1986805245757553</c:v>
                </c:pt>
                <c:pt idx="1">
                  <c:v>0.54232303643813973</c:v>
                </c:pt>
                <c:pt idx="2">
                  <c:v>0.88596554830052399</c:v>
                </c:pt>
                <c:pt idx="3">
                  <c:v>1.2296080601629082</c:v>
                </c:pt>
                <c:pt idx="4">
                  <c:v>1.5732505720252927</c:v>
                </c:pt>
                <c:pt idx="5">
                  <c:v>1.9168930838876772</c:v>
                </c:pt>
                <c:pt idx="6">
                  <c:v>2.2605355957500612</c:v>
                </c:pt>
                <c:pt idx="7">
                  <c:v>2.6041781076124457</c:v>
                </c:pt>
                <c:pt idx="8">
                  <c:v>2.9478206194748302</c:v>
                </c:pt>
                <c:pt idx="9">
                  <c:v>3.2914631313372147</c:v>
                </c:pt>
                <c:pt idx="10">
                  <c:v>3.6351056431995992</c:v>
                </c:pt>
                <c:pt idx="11">
                  <c:v>3.9787481550619832</c:v>
                </c:pt>
                <c:pt idx="12">
                  <c:v>4.3223906669243677</c:v>
                </c:pt>
                <c:pt idx="13">
                  <c:v>4.6660331787867522</c:v>
                </c:pt>
                <c:pt idx="14">
                  <c:v>5.0096756906491366</c:v>
                </c:pt>
                <c:pt idx="15">
                  <c:v>5.3533182025115211</c:v>
                </c:pt>
                <c:pt idx="16">
                  <c:v>5.6969607143739056</c:v>
                </c:pt>
                <c:pt idx="17">
                  <c:v>6.0406032262362901</c:v>
                </c:pt>
                <c:pt idx="18">
                  <c:v>6.3842457380986746</c:v>
                </c:pt>
                <c:pt idx="19">
                  <c:v>6.7278882499610591</c:v>
                </c:pt>
                <c:pt idx="20">
                  <c:v>7.0715307618234435</c:v>
                </c:pt>
                <c:pt idx="21">
                  <c:v>7.4151732736858271</c:v>
                </c:pt>
              </c:numCache>
            </c:numRef>
          </c:xVal>
          <c:yVal>
            <c:numRef>
              <c:f>outdoor_res!$N$12:$N$34</c:f>
              <c:numCache>
                <c:formatCode>0%</c:formatCode>
                <c:ptCount val="23"/>
                <c:pt idx="0">
                  <c:v>0</c:v>
                </c:pt>
                <c:pt idx="1">
                  <c:v>0.21052631578947367</c:v>
                </c:pt>
                <c:pt idx="2">
                  <c:v>0.22807017543859648</c:v>
                </c:pt>
                <c:pt idx="3">
                  <c:v>0.19298245614035087</c:v>
                </c:pt>
                <c:pt idx="4">
                  <c:v>0.10526315789473684</c:v>
                </c:pt>
                <c:pt idx="5">
                  <c:v>0.14035087719298245</c:v>
                </c:pt>
                <c:pt idx="6">
                  <c:v>5.2631578947368418E-2</c:v>
                </c:pt>
                <c:pt idx="7">
                  <c:v>1.7543859649122806E-2</c:v>
                </c:pt>
                <c:pt idx="8">
                  <c:v>5.2631578947368418E-2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outdoor_res!$O$11</c:f>
              <c:strCache>
                <c:ptCount val="1"/>
                <c:pt idx="0">
                  <c:v>Ось Z</c:v>
                </c:pt>
              </c:strCache>
            </c:strRef>
          </c:tx>
          <c:xVal>
            <c:numRef>
              <c:f>outdoor_res!$L$12:$L$34</c:f>
              <c:numCache>
                <c:formatCode>General</c:formatCode>
                <c:ptCount val="23"/>
                <c:pt idx="0">
                  <c:v>0.1986805245757553</c:v>
                </c:pt>
                <c:pt idx="1">
                  <c:v>0.54232303643813973</c:v>
                </c:pt>
                <c:pt idx="2">
                  <c:v>0.88596554830052399</c:v>
                </c:pt>
                <c:pt idx="3">
                  <c:v>1.2296080601629082</c:v>
                </c:pt>
                <c:pt idx="4">
                  <c:v>1.5732505720252927</c:v>
                </c:pt>
                <c:pt idx="5">
                  <c:v>1.9168930838876772</c:v>
                </c:pt>
                <c:pt idx="6">
                  <c:v>2.2605355957500612</c:v>
                </c:pt>
                <c:pt idx="7">
                  <c:v>2.6041781076124457</c:v>
                </c:pt>
                <c:pt idx="8">
                  <c:v>2.9478206194748302</c:v>
                </c:pt>
                <c:pt idx="9">
                  <c:v>3.2914631313372147</c:v>
                </c:pt>
                <c:pt idx="10">
                  <c:v>3.6351056431995992</c:v>
                </c:pt>
                <c:pt idx="11">
                  <c:v>3.9787481550619832</c:v>
                </c:pt>
                <c:pt idx="12">
                  <c:v>4.3223906669243677</c:v>
                </c:pt>
                <c:pt idx="13">
                  <c:v>4.6660331787867522</c:v>
                </c:pt>
                <c:pt idx="14">
                  <c:v>5.0096756906491366</c:v>
                </c:pt>
                <c:pt idx="15">
                  <c:v>5.3533182025115211</c:v>
                </c:pt>
                <c:pt idx="16">
                  <c:v>5.6969607143739056</c:v>
                </c:pt>
                <c:pt idx="17">
                  <c:v>6.0406032262362901</c:v>
                </c:pt>
                <c:pt idx="18">
                  <c:v>6.3842457380986746</c:v>
                </c:pt>
                <c:pt idx="19">
                  <c:v>6.7278882499610591</c:v>
                </c:pt>
                <c:pt idx="20">
                  <c:v>7.0715307618234435</c:v>
                </c:pt>
                <c:pt idx="21">
                  <c:v>7.4151732736858271</c:v>
                </c:pt>
              </c:numCache>
            </c:numRef>
          </c:xVal>
          <c:yVal>
            <c:numRef>
              <c:f>outdoor_res!$O$12:$O$34</c:f>
              <c:numCache>
                <c:formatCode>0%</c:formatCode>
                <c:ptCount val="23"/>
                <c:pt idx="0">
                  <c:v>0</c:v>
                </c:pt>
                <c:pt idx="1">
                  <c:v>8.771929824561403E-2</c:v>
                </c:pt>
                <c:pt idx="2">
                  <c:v>0.10526315789473684</c:v>
                </c:pt>
                <c:pt idx="3">
                  <c:v>0.12280701754385964</c:v>
                </c:pt>
                <c:pt idx="4">
                  <c:v>0.12280701754385964</c:v>
                </c:pt>
                <c:pt idx="5">
                  <c:v>0.24561403508771928</c:v>
                </c:pt>
                <c:pt idx="6">
                  <c:v>1.7543859649122806E-2</c:v>
                </c:pt>
                <c:pt idx="7">
                  <c:v>7.0175438596491224E-2</c:v>
                </c:pt>
                <c:pt idx="8">
                  <c:v>5.2631578947368418E-2</c:v>
                </c:pt>
                <c:pt idx="9">
                  <c:v>5.2631578947368418E-2</c:v>
                </c:pt>
                <c:pt idx="10">
                  <c:v>1.7543859649122806E-2</c:v>
                </c:pt>
                <c:pt idx="11">
                  <c:v>1.7543859649122806E-2</c:v>
                </c:pt>
                <c:pt idx="12">
                  <c:v>1.7543859649122806E-2</c:v>
                </c:pt>
                <c:pt idx="13">
                  <c:v>1.7543859649122806E-2</c:v>
                </c:pt>
                <c:pt idx="14">
                  <c:v>1.7543859649122806E-2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1.7543859649122806E-2</c:v>
                </c:pt>
                <c:pt idx="19">
                  <c:v>0</c:v>
                </c:pt>
                <c:pt idx="20">
                  <c:v>1.7543859649122806E-2</c:v>
                </c:pt>
                <c:pt idx="21">
                  <c:v>0</c:v>
                </c:pt>
                <c:pt idx="22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243520"/>
        <c:axId val="86244096"/>
      </c:scatterChart>
      <c:valAx>
        <c:axId val="86243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ru-RU" sz="1600" b="0" i="0" baseline="0">
                    <a:effectLst/>
                  </a:rPr>
                  <a:t>Абсолютная величина угла между вычисленным направлением оси и верным</a:t>
                </a:r>
                <a:r>
                  <a:rPr lang="en-US" sz="1600" b="0" i="0" baseline="0">
                    <a:effectLst/>
                  </a:rPr>
                  <a:t>, </a:t>
                </a:r>
                <a:r>
                  <a:rPr lang="ru-RU" sz="1600" b="0" i="0" baseline="0">
                    <a:effectLst/>
                  </a:rPr>
                  <a:t>град</a:t>
                </a:r>
                <a:endParaRPr lang="en-US" sz="1600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6244096"/>
        <c:crosses val="autoZero"/>
        <c:crossBetween val="midCat"/>
      </c:valAx>
      <c:valAx>
        <c:axId val="862440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ru-RU" sz="1600" b="0" i="0" baseline="0">
                    <a:effectLst/>
                  </a:rPr>
                  <a:t>Количество изображений на интервале, %</a:t>
                </a:r>
                <a:endParaRPr lang="en-US" sz="1600">
                  <a:effectLst/>
                </a:endParaRP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624352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ru-RU" dirty="0"/>
              <a:t>Диаграмма распределения точности обработки изображений</a:t>
            </a:r>
            <a:r>
              <a:rPr lang="ru-RU" baseline="0" dirty="0"/>
              <a:t> по величине углов абсолютного отклонения </a:t>
            </a:r>
            <a:r>
              <a:rPr lang="ru-RU" dirty="0"/>
              <a:t>осей координат от верных значений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outdoor_res!$H$11</c:f>
              <c:strCache>
                <c:ptCount val="1"/>
                <c:pt idx="0">
                  <c:v>Ось X</c:v>
                </c:pt>
              </c:strCache>
            </c:strRef>
          </c:tx>
          <c:marker>
            <c:symbol val="none"/>
          </c:marker>
          <c:xVal>
            <c:numRef>
              <c:f>outdoor_res!$G$12:$G$53</c:f>
              <c:numCache>
                <c:formatCode>General</c:formatCode>
                <c:ptCount val="42"/>
                <c:pt idx="0">
                  <c:v>0.1986805245757553</c:v>
                </c:pt>
                <c:pt idx="1">
                  <c:v>0.37050178050694749</c:v>
                </c:pt>
                <c:pt idx="2">
                  <c:v>0.54232303643813973</c:v>
                </c:pt>
                <c:pt idx="3">
                  <c:v>0.71414429236933175</c:v>
                </c:pt>
                <c:pt idx="4">
                  <c:v>0.88596554830052399</c:v>
                </c:pt>
                <c:pt idx="5">
                  <c:v>1.0577868042317162</c:v>
                </c:pt>
                <c:pt idx="6">
                  <c:v>1.2296080601629082</c:v>
                </c:pt>
                <c:pt idx="7">
                  <c:v>1.4014293160941005</c:v>
                </c:pt>
                <c:pt idx="8">
                  <c:v>1.5732505720252927</c:v>
                </c:pt>
                <c:pt idx="9">
                  <c:v>1.745071827956485</c:v>
                </c:pt>
                <c:pt idx="10">
                  <c:v>1.9168930838876772</c:v>
                </c:pt>
                <c:pt idx="11">
                  <c:v>2.0887143398188694</c:v>
                </c:pt>
                <c:pt idx="12">
                  <c:v>2.2605355957500612</c:v>
                </c:pt>
                <c:pt idx="13">
                  <c:v>2.4323568516812535</c:v>
                </c:pt>
                <c:pt idx="14">
                  <c:v>2.6041781076124457</c:v>
                </c:pt>
                <c:pt idx="15">
                  <c:v>2.775999363543638</c:v>
                </c:pt>
                <c:pt idx="16">
                  <c:v>2.9478206194748302</c:v>
                </c:pt>
                <c:pt idx="17">
                  <c:v>3.1196418754060224</c:v>
                </c:pt>
                <c:pt idx="18">
                  <c:v>3.2914631313372147</c:v>
                </c:pt>
                <c:pt idx="19">
                  <c:v>3.4632843872684069</c:v>
                </c:pt>
                <c:pt idx="20">
                  <c:v>3.6351056431995992</c:v>
                </c:pt>
                <c:pt idx="21">
                  <c:v>3.806926899130791</c:v>
                </c:pt>
                <c:pt idx="22">
                  <c:v>3.9787481550619832</c:v>
                </c:pt>
                <c:pt idx="23">
                  <c:v>4.1505694109931754</c:v>
                </c:pt>
                <c:pt idx="24">
                  <c:v>4.3223906669243677</c:v>
                </c:pt>
                <c:pt idx="25">
                  <c:v>4.4942119228555599</c:v>
                </c:pt>
                <c:pt idx="26">
                  <c:v>4.6660331787867522</c:v>
                </c:pt>
                <c:pt idx="27">
                  <c:v>4.8378544347179444</c:v>
                </c:pt>
                <c:pt idx="28">
                  <c:v>5.0096756906491366</c:v>
                </c:pt>
                <c:pt idx="29">
                  <c:v>5.1814969465803289</c:v>
                </c:pt>
                <c:pt idx="30">
                  <c:v>5.3533182025115211</c:v>
                </c:pt>
                <c:pt idx="31">
                  <c:v>5.5251394584427134</c:v>
                </c:pt>
                <c:pt idx="32">
                  <c:v>5.6969607143739056</c:v>
                </c:pt>
                <c:pt idx="33">
                  <c:v>5.8687819703050979</c:v>
                </c:pt>
                <c:pt idx="34">
                  <c:v>6.0406032262362901</c:v>
                </c:pt>
                <c:pt idx="35">
                  <c:v>6.2124244821674823</c:v>
                </c:pt>
                <c:pt idx="36">
                  <c:v>6.3842457380986746</c:v>
                </c:pt>
                <c:pt idx="37">
                  <c:v>6.5560669940298668</c:v>
                </c:pt>
                <c:pt idx="38">
                  <c:v>6.7278882499610591</c:v>
                </c:pt>
                <c:pt idx="39">
                  <c:v>6.8997095058922513</c:v>
                </c:pt>
                <c:pt idx="40">
                  <c:v>7.0715307618234435</c:v>
                </c:pt>
                <c:pt idx="41">
                  <c:v>7.2433520177546349</c:v>
                </c:pt>
              </c:numCache>
            </c:numRef>
          </c:xVal>
          <c:yVal>
            <c:numRef>
              <c:f>outdoor_res!$H$12:$H$53</c:f>
              <c:numCache>
                <c:formatCode>0%</c:formatCode>
                <c:ptCount val="42"/>
                <c:pt idx="0">
                  <c:v>0</c:v>
                </c:pt>
                <c:pt idx="1">
                  <c:v>8.771929824561403E-2</c:v>
                </c:pt>
                <c:pt idx="2">
                  <c:v>0.14035087719298245</c:v>
                </c:pt>
                <c:pt idx="3">
                  <c:v>0.19298245614035087</c:v>
                </c:pt>
                <c:pt idx="4">
                  <c:v>0.24561403508771928</c:v>
                </c:pt>
                <c:pt idx="5">
                  <c:v>0.26315789473684209</c:v>
                </c:pt>
                <c:pt idx="6">
                  <c:v>0.31578947368421051</c:v>
                </c:pt>
                <c:pt idx="7">
                  <c:v>0.42105263157894735</c:v>
                </c:pt>
                <c:pt idx="8">
                  <c:v>0.52631578947368418</c:v>
                </c:pt>
                <c:pt idx="9">
                  <c:v>0.59649122807017541</c:v>
                </c:pt>
                <c:pt idx="10">
                  <c:v>0.66666666666666663</c:v>
                </c:pt>
                <c:pt idx="11">
                  <c:v>0.70175438596491224</c:v>
                </c:pt>
                <c:pt idx="12">
                  <c:v>0.78947368421052633</c:v>
                </c:pt>
                <c:pt idx="13">
                  <c:v>0.82456140350877194</c:v>
                </c:pt>
                <c:pt idx="14">
                  <c:v>0.84210526315789469</c:v>
                </c:pt>
                <c:pt idx="15">
                  <c:v>0.85964912280701755</c:v>
                </c:pt>
                <c:pt idx="16">
                  <c:v>0.85964912280701755</c:v>
                </c:pt>
                <c:pt idx="17">
                  <c:v>0.85964912280701755</c:v>
                </c:pt>
                <c:pt idx="18">
                  <c:v>0.85964912280701755</c:v>
                </c:pt>
                <c:pt idx="19">
                  <c:v>0.89473684210526316</c:v>
                </c:pt>
                <c:pt idx="20">
                  <c:v>0.91228070175438591</c:v>
                </c:pt>
                <c:pt idx="21">
                  <c:v>0.91228070175438591</c:v>
                </c:pt>
                <c:pt idx="22">
                  <c:v>0.92982456140350878</c:v>
                </c:pt>
                <c:pt idx="23">
                  <c:v>0.92982456140350878</c:v>
                </c:pt>
                <c:pt idx="24">
                  <c:v>0.92982456140350878</c:v>
                </c:pt>
                <c:pt idx="25">
                  <c:v>0.92982456140350878</c:v>
                </c:pt>
                <c:pt idx="26">
                  <c:v>0.92982456140350878</c:v>
                </c:pt>
                <c:pt idx="27">
                  <c:v>0.96491228070175439</c:v>
                </c:pt>
                <c:pt idx="28">
                  <c:v>0.96491228070175439</c:v>
                </c:pt>
                <c:pt idx="29">
                  <c:v>0.96491228070175439</c:v>
                </c:pt>
                <c:pt idx="30">
                  <c:v>0.96491228070175439</c:v>
                </c:pt>
                <c:pt idx="31">
                  <c:v>0.96491228070175439</c:v>
                </c:pt>
                <c:pt idx="32">
                  <c:v>0.96491228070175439</c:v>
                </c:pt>
                <c:pt idx="33">
                  <c:v>0.96491228070175439</c:v>
                </c:pt>
                <c:pt idx="34">
                  <c:v>0.96491228070175439</c:v>
                </c:pt>
                <c:pt idx="35">
                  <c:v>0.96491228070175439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outdoor_res!$I$11</c:f>
              <c:strCache>
                <c:ptCount val="1"/>
                <c:pt idx="0">
                  <c:v>Ось Y</c:v>
                </c:pt>
              </c:strCache>
            </c:strRef>
          </c:tx>
          <c:marker>
            <c:symbol val="none"/>
          </c:marker>
          <c:xVal>
            <c:numRef>
              <c:f>outdoor_res!$G$12:$G$53</c:f>
              <c:numCache>
                <c:formatCode>General</c:formatCode>
                <c:ptCount val="42"/>
                <c:pt idx="0">
                  <c:v>0.1986805245757553</c:v>
                </c:pt>
                <c:pt idx="1">
                  <c:v>0.37050178050694749</c:v>
                </c:pt>
                <c:pt idx="2">
                  <c:v>0.54232303643813973</c:v>
                </c:pt>
                <c:pt idx="3">
                  <c:v>0.71414429236933175</c:v>
                </c:pt>
                <c:pt idx="4">
                  <c:v>0.88596554830052399</c:v>
                </c:pt>
                <c:pt idx="5">
                  <c:v>1.0577868042317162</c:v>
                </c:pt>
                <c:pt idx="6">
                  <c:v>1.2296080601629082</c:v>
                </c:pt>
                <c:pt idx="7">
                  <c:v>1.4014293160941005</c:v>
                </c:pt>
                <c:pt idx="8">
                  <c:v>1.5732505720252927</c:v>
                </c:pt>
                <c:pt idx="9">
                  <c:v>1.745071827956485</c:v>
                </c:pt>
                <c:pt idx="10">
                  <c:v>1.9168930838876772</c:v>
                </c:pt>
                <c:pt idx="11">
                  <c:v>2.0887143398188694</c:v>
                </c:pt>
                <c:pt idx="12">
                  <c:v>2.2605355957500612</c:v>
                </c:pt>
                <c:pt idx="13">
                  <c:v>2.4323568516812535</c:v>
                </c:pt>
                <c:pt idx="14">
                  <c:v>2.6041781076124457</c:v>
                </c:pt>
                <c:pt idx="15">
                  <c:v>2.775999363543638</c:v>
                </c:pt>
                <c:pt idx="16">
                  <c:v>2.9478206194748302</c:v>
                </c:pt>
                <c:pt idx="17">
                  <c:v>3.1196418754060224</c:v>
                </c:pt>
                <c:pt idx="18">
                  <c:v>3.2914631313372147</c:v>
                </c:pt>
                <c:pt idx="19">
                  <c:v>3.4632843872684069</c:v>
                </c:pt>
                <c:pt idx="20">
                  <c:v>3.6351056431995992</c:v>
                </c:pt>
                <c:pt idx="21">
                  <c:v>3.806926899130791</c:v>
                </c:pt>
                <c:pt idx="22">
                  <c:v>3.9787481550619832</c:v>
                </c:pt>
                <c:pt idx="23">
                  <c:v>4.1505694109931754</c:v>
                </c:pt>
                <c:pt idx="24">
                  <c:v>4.3223906669243677</c:v>
                </c:pt>
                <c:pt idx="25">
                  <c:v>4.4942119228555599</c:v>
                </c:pt>
                <c:pt idx="26">
                  <c:v>4.6660331787867522</c:v>
                </c:pt>
                <c:pt idx="27">
                  <c:v>4.8378544347179444</c:v>
                </c:pt>
                <c:pt idx="28">
                  <c:v>5.0096756906491366</c:v>
                </c:pt>
                <c:pt idx="29">
                  <c:v>5.1814969465803289</c:v>
                </c:pt>
                <c:pt idx="30">
                  <c:v>5.3533182025115211</c:v>
                </c:pt>
                <c:pt idx="31">
                  <c:v>5.5251394584427134</c:v>
                </c:pt>
                <c:pt idx="32">
                  <c:v>5.6969607143739056</c:v>
                </c:pt>
                <c:pt idx="33">
                  <c:v>5.8687819703050979</c:v>
                </c:pt>
                <c:pt idx="34">
                  <c:v>6.0406032262362901</c:v>
                </c:pt>
                <c:pt idx="35">
                  <c:v>6.2124244821674823</c:v>
                </c:pt>
                <c:pt idx="36">
                  <c:v>6.3842457380986746</c:v>
                </c:pt>
                <c:pt idx="37">
                  <c:v>6.5560669940298668</c:v>
                </c:pt>
                <c:pt idx="38">
                  <c:v>6.7278882499610591</c:v>
                </c:pt>
                <c:pt idx="39">
                  <c:v>6.8997095058922513</c:v>
                </c:pt>
                <c:pt idx="40">
                  <c:v>7.0715307618234435</c:v>
                </c:pt>
                <c:pt idx="41">
                  <c:v>7.2433520177546349</c:v>
                </c:pt>
              </c:numCache>
            </c:numRef>
          </c:xVal>
          <c:yVal>
            <c:numRef>
              <c:f>outdoor_res!$I$12:$I$53</c:f>
              <c:numCache>
                <c:formatCode>0%</c:formatCode>
                <c:ptCount val="42"/>
                <c:pt idx="0">
                  <c:v>0</c:v>
                </c:pt>
                <c:pt idx="1">
                  <c:v>0.10526315789473684</c:v>
                </c:pt>
                <c:pt idx="2">
                  <c:v>0.21052631578947367</c:v>
                </c:pt>
                <c:pt idx="3">
                  <c:v>0.35087719298245612</c:v>
                </c:pt>
                <c:pt idx="4">
                  <c:v>0.43859649122807015</c:v>
                </c:pt>
                <c:pt idx="5">
                  <c:v>0.54385964912280704</c:v>
                </c:pt>
                <c:pt idx="6">
                  <c:v>0.63157894736842102</c:v>
                </c:pt>
                <c:pt idx="7">
                  <c:v>0.70175438596491224</c:v>
                </c:pt>
                <c:pt idx="8">
                  <c:v>0.73684210526315785</c:v>
                </c:pt>
                <c:pt idx="9">
                  <c:v>0.82456140350877194</c:v>
                </c:pt>
                <c:pt idx="10">
                  <c:v>0.8771929824561403</c:v>
                </c:pt>
                <c:pt idx="11">
                  <c:v>0.91228070175438591</c:v>
                </c:pt>
                <c:pt idx="12">
                  <c:v>0.92982456140350878</c:v>
                </c:pt>
                <c:pt idx="13">
                  <c:v>0.92982456140350878</c:v>
                </c:pt>
                <c:pt idx="14">
                  <c:v>0.94736842105263153</c:v>
                </c:pt>
                <c:pt idx="15">
                  <c:v>0.98245614035087714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outdoor_res!$J$11</c:f>
              <c:strCache>
                <c:ptCount val="1"/>
                <c:pt idx="0">
                  <c:v>Ось Z</c:v>
                </c:pt>
              </c:strCache>
            </c:strRef>
          </c:tx>
          <c:marker>
            <c:symbol val="none"/>
          </c:marker>
          <c:xVal>
            <c:numRef>
              <c:f>outdoor_res!$G$12:$G$53</c:f>
              <c:numCache>
                <c:formatCode>General</c:formatCode>
                <c:ptCount val="42"/>
                <c:pt idx="0">
                  <c:v>0.1986805245757553</c:v>
                </c:pt>
                <c:pt idx="1">
                  <c:v>0.37050178050694749</c:v>
                </c:pt>
                <c:pt idx="2">
                  <c:v>0.54232303643813973</c:v>
                </c:pt>
                <c:pt idx="3">
                  <c:v>0.71414429236933175</c:v>
                </c:pt>
                <c:pt idx="4">
                  <c:v>0.88596554830052399</c:v>
                </c:pt>
                <c:pt idx="5">
                  <c:v>1.0577868042317162</c:v>
                </c:pt>
                <c:pt idx="6">
                  <c:v>1.2296080601629082</c:v>
                </c:pt>
                <c:pt idx="7">
                  <c:v>1.4014293160941005</c:v>
                </c:pt>
                <c:pt idx="8">
                  <c:v>1.5732505720252927</c:v>
                </c:pt>
                <c:pt idx="9">
                  <c:v>1.745071827956485</c:v>
                </c:pt>
                <c:pt idx="10">
                  <c:v>1.9168930838876772</c:v>
                </c:pt>
                <c:pt idx="11">
                  <c:v>2.0887143398188694</c:v>
                </c:pt>
                <c:pt idx="12">
                  <c:v>2.2605355957500612</c:v>
                </c:pt>
                <c:pt idx="13">
                  <c:v>2.4323568516812535</c:v>
                </c:pt>
                <c:pt idx="14">
                  <c:v>2.6041781076124457</c:v>
                </c:pt>
                <c:pt idx="15">
                  <c:v>2.775999363543638</c:v>
                </c:pt>
                <c:pt idx="16">
                  <c:v>2.9478206194748302</c:v>
                </c:pt>
                <c:pt idx="17">
                  <c:v>3.1196418754060224</c:v>
                </c:pt>
                <c:pt idx="18">
                  <c:v>3.2914631313372147</c:v>
                </c:pt>
                <c:pt idx="19">
                  <c:v>3.4632843872684069</c:v>
                </c:pt>
                <c:pt idx="20">
                  <c:v>3.6351056431995992</c:v>
                </c:pt>
                <c:pt idx="21">
                  <c:v>3.806926899130791</c:v>
                </c:pt>
                <c:pt idx="22">
                  <c:v>3.9787481550619832</c:v>
                </c:pt>
                <c:pt idx="23">
                  <c:v>4.1505694109931754</c:v>
                </c:pt>
                <c:pt idx="24">
                  <c:v>4.3223906669243677</c:v>
                </c:pt>
                <c:pt idx="25">
                  <c:v>4.4942119228555599</c:v>
                </c:pt>
                <c:pt idx="26">
                  <c:v>4.6660331787867522</c:v>
                </c:pt>
                <c:pt idx="27">
                  <c:v>4.8378544347179444</c:v>
                </c:pt>
                <c:pt idx="28">
                  <c:v>5.0096756906491366</c:v>
                </c:pt>
                <c:pt idx="29">
                  <c:v>5.1814969465803289</c:v>
                </c:pt>
                <c:pt idx="30">
                  <c:v>5.3533182025115211</c:v>
                </c:pt>
                <c:pt idx="31">
                  <c:v>5.5251394584427134</c:v>
                </c:pt>
                <c:pt idx="32">
                  <c:v>5.6969607143739056</c:v>
                </c:pt>
                <c:pt idx="33">
                  <c:v>5.8687819703050979</c:v>
                </c:pt>
                <c:pt idx="34">
                  <c:v>6.0406032262362901</c:v>
                </c:pt>
                <c:pt idx="35">
                  <c:v>6.2124244821674823</c:v>
                </c:pt>
                <c:pt idx="36">
                  <c:v>6.3842457380986746</c:v>
                </c:pt>
                <c:pt idx="37">
                  <c:v>6.5560669940298668</c:v>
                </c:pt>
                <c:pt idx="38">
                  <c:v>6.7278882499610591</c:v>
                </c:pt>
                <c:pt idx="39">
                  <c:v>6.8997095058922513</c:v>
                </c:pt>
                <c:pt idx="40">
                  <c:v>7.0715307618234435</c:v>
                </c:pt>
                <c:pt idx="41">
                  <c:v>7.2433520177546349</c:v>
                </c:pt>
              </c:numCache>
            </c:numRef>
          </c:xVal>
          <c:yVal>
            <c:numRef>
              <c:f>outdoor_res!$J$12:$J$53</c:f>
              <c:numCache>
                <c:formatCode>0%</c:formatCode>
                <c:ptCount val="42"/>
                <c:pt idx="0">
                  <c:v>0</c:v>
                </c:pt>
                <c:pt idx="1">
                  <c:v>3.5087719298245612E-2</c:v>
                </c:pt>
                <c:pt idx="2">
                  <c:v>8.771929824561403E-2</c:v>
                </c:pt>
                <c:pt idx="3">
                  <c:v>0.12280701754385964</c:v>
                </c:pt>
                <c:pt idx="4">
                  <c:v>0.19298245614035087</c:v>
                </c:pt>
                <c:pt idx="5">
                  <c:v>0.2807017543859649</c:v>
                </c:pt>
                <c:pt idx="6">
                  <c:v>0.31578947368421051</c:v>
                </c:pt>
                <c:pt idx="7">
                  <c:v>0.38596491228070173</c:v>
                </c:pt>
                <c:pt idx="8">
                  <c:v>0.43859649122807015</c:v>
                </c:pt>
                <c:pt idx="9">
                  <c:v>0.59649122807017541</c:v>
                </c:pt>
                <c:pt idx="10">
                  <c:v>0.68421052631578949</c:v>
                </c:pt>
                <c:pt idx="11">
                  <c:v>0.70175438596491224</c:v>
                </c:pt>
                <c:pt idx="12">
                  <c:v>0.70175438596491224</c:v>
                </c:pt>
                <c:pt idx="13">
                  <c:v>0.73684210526315785</c:v>
                </c:pt>
                <c:pt idx="14">
                  <c:v>0.77192982456140347</c:v>
                </c:pt>
                <c:pt idx="15">
                  <c:v>0.77192982456140347</c:v>
                </c:pt>
                <c:pt idx="16">
                  <c:v>0.82456140350877194</c:v>
                </c:pt>
                <c:pt idx="17">
                  <c:v>0.84210526315789469</c:v>
                </c:pt>
                <c:pt idx="18">
                  <c:v>0.8771929824561403</c:v>
                </c:pt>
                <c:pt idx="19">
                  <c:v>0.89473684210526316</c:v>
                </c:pt>
                <c:pt idx="20">
                  <c:v>0.89473684210526316</c:v>
                </c:pt>
                <c:pt idx="21">
                  <c:v>0.91228070175438591</c:v>
                </c:pt>
                <c:pt idx="22">
                  <c:v>0.91228070175438591</c:v>
                </c:pt>
                <c:pt idx="23">
                  <c:v>0.92982456140350878</c:v>
                </c:pt>
                <c:pt idx="24">
                  <c:v>0.92982456140350878</c:v>
                </c:pt>
                <c:pt idx="25">
                  <c:v>0.92982456140350878</c:v>
                </c:pt>
                <c:pt idx="26">
                  <c:v>0.94736842105263153</c:v>
                </c:pt>
                <c:pt idx="27">
                  <c:v>0.96491228070175439</c:v>
                </c:pt>
                <c:pt idx="28">
                  <c:v>0.96491228070175439</c:v>
                </c:pt>
                <c:pt idx="29">
                  <c:v>0.96491228070175439</c:v>
                </c:pt>
                <c:pt idx="30">
                  <c:v>0.96491228070175439</c:v>
                </c:pt>
                <c:pt idx="31">
                  <c:v>0.96491228070175439</c:v>
                </c:pt>
                <c:pt idx="32">
                  <c:v>0.96491228070175439</c:v>
                </c:pt>
                <c:pt idx="33">
                  <c:v>0.96491228070175439</c:v>
                </c:pt>
                <c:pt idx="34">
                  <c:v>0.96491228070175439</c:v>
                </c:pt>
                <c:pt idx="35">
                  <c:v>0.96491228070175439</c:v>
                </c:pt>
                <c:pt idx="36">
                  <c:v>0.98245614035087714</c:v>
                </c:pt>
                <c:pt idx="37">
                  <c:v>0.98245614035087714</c:v>
                </c:pt>
                <c:pt idx="38">
                  <c:v>0.98245614035087714</c:v>
                </c:pt>
                <c:pt idx="39">
                  <c:v>0.98245614035087714</c:v>
                </c:pt>
                <c:pt idx="40">
                  <c:v>0.98245614035087714</c:v>
                </c:pt>
                <c:pt idx="41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240640"/>
        <c:axId val="86241216"/>
      </c:scatterChart>
      <c:valAx>
        <c:axId val="862406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ru-RU" sz="1800" b="0" i="0" baseline="0">
                    <a:effectLst/>
                  </a:rPr>
                  <a:t>Средняя абсолютная величина угла отклонения найденного значения направления оси</a:t>
                </a:r>
                <a:r>
                  <a:rPr lang="en-US" sz="1800" b="0" i="0" baseline="0">
                    <a:effectLst/>
                  </a:rPr>
                  <a:t>, </a:t>
                </a:r>
                <a:r>
                  <a:rPr lang="ru-RU" sz="1800" b="0" i="0" baseline="0">
                    <a:effectLst/>
                  </a:rPr>
                  <a:t>градусы</a:t>
                </a:r>
                <a:endParaRPr lang="en-US">
                  <a:effectLst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6241216"/>
        <c:crosses val="autoZero"/>
        <c:crossBetween val="midCat"/>
      </c:valAx>
      <c:valAx>
        <c:axId val="862412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ru-RU" sz="1800" b="0" i="0" baseline="0">
                    <a:effectLst/>
                  </a:rPr>
                  <a:t>Число изображений на интервале, %</a:t>
                </a:r>
                <a:endParaRPr lang="en-US">
                  <a:effectLst/>
                </a:endParaRPr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6240640"/>
        <c:crosses val="autoZero"/>
        <c:crossBetween val="midCat"/>
      </c:valAx>
    </c:plotArea>
    <c:legend>
      <c:legendPos val="r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40B54-B27A-4958-8F10-57DB79714519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8BDC0-7F5F-4F6D-B2CA-25DAD62565D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1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8BDC0-7F5F-4F6D-B2CA-25DAD62565D8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8BDC0-7F5F-4F6D-B2CA-25DAD62565D8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8BDC0-7F5F-4F6D-B2CA-25DAD62565D8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8BDC0-7F5F-4F6D-B2CA-25DAD62565D8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38BDC0-7F5F-4F6D-B2CA-25DAD62565D8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413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B8E95-59D6-4D5D-A45B-3A830F7C86C5}" type="datetimeFigureOut">
              <a:rPr lang="ru-RU" smtClean="0"/>
              <a:pPr/>
              <a:t>14.06.2015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A7B01-00E0-40D2-9DD2-38C8B44D0DE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2304256"/>
          </a:xfrm>
        </p:spPr>
        <p:txBody>
          <a:bodyPr>
            <a:normAutofit/>
          </a:bodyPr>
          <a:lstStyle/>
          <a:p>
            <a:r>
              <a:rPr lang="ru-RU" dirty="0"/>
              <a:t>Ориентация монокулярной камеры с использованием точек схождения </a:t>
            </a:r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940152" y="4941168"/>
            <a:ext cx="2880320" cy="792088"/>
          </a:xfrm>
        </p:spPr>
        <p:txBody>
          <a:bodyPr>
            <a:normAutofit/>
          </a:bodyPr>
          <a:lstStyle/>
          <a:p>
            <a:pPr algn="l"/>
            <a:r>
              <a:rPr lang="ru-RU" sz="1800" dirty="0" smtClean="0">
                <a:solidFill>
                  <a:schemeClr val="tx1"/>
                </a:solidFill>
              </a:rPr>
              <a:t>Выполнил: </a:t>
            </a:r>
            <a:r>
              <a:rPr lang="ru-RU" sz="1800" dirty="0" err="1" smtClean="0">
                <a:solidFill>
                  <a:schemeClr val="tx1"/>
                </a:solidFill>
              </a:rPr>
              <a:t>Кудеров</a:t>
            </a:r>
            <a:r>
              <a:rPr lang="ru-RU" sz="1800" dirty="0" smtClean="0">
                <a:solidFill>
                  <a:schemeClr val="tx1"/>
                </a:solidFill>
              </a:rPr>
              <a:t> П.В.</a:t>
            </a:r>
          </a:p>
          <a:p>
            <a:pPr algn="l"/>
            <a:r>
              <a:rPr lang="ru-RU" sz="1800" dirty="0" smtClean="0">
                <a:solidFill>
                  <a:schemeClr val="tx1"/>
                </a:solidFill>
              </a:rPr>
              <a:t>Проверил: </a:t>
            </a:r>
            <a:r>
              <a:rPr lang="ru-RU" sz="1800" dirty="0" err="1" smtClean="0">
                <a:solidFill>
                  <a:schemeClr val="tx1"/>
                </a:solidFill>
              </a:rPr>
              <a:t>Домрачева</a:t>
            </a:r>
            <a:r>
              <a:rPr lang="ru-RU" sz="1800" dirty="0" smtClean="0">
                <a:solidFill>
                  <a:schemeClr val="tx1"/>
                </a:solidFill>
              </a:rPr>
              <a:t> А.Б.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1640" y="476672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467544" y="548680"/>
          <a:ext cx="8352928" cy="1224136"/>
        </p:xfrm>
        <a:graphic>
          <a:graphicData uri="http://schemas.openxmlformats.org/drawingml/2006/table">
            <a:tbl>
              <a:tblPr/>
              <a:tblGrid>
                <a:gridCol w="1880280"/>
                <a:gridCol w="6472648"/>
              </a:tblGrid>
              <a:tr h="1224136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endParaRPr lang="ru-RU" sz="1000" kern="15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5431" marR="6543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300" b="1" i="1" kern="150" dirty="0">
                          <a:latin typeface="Times New Roman"/>
                          <a:ea typeface="Times New Roman"/>
                          <a:cs typeface="Mangal"/>
                        </a:rPr>
                        <a:t>«Московский государственный технический университет </a:t>
                      </a:r>
                      <a:br>
                        <a:rPr lang="ru-RU" sz="1300" b="1" i="1" kern="150" dirty="0">
                          <a:latin typeface="Times New Roman"/>
                          <a:ea typeface="Times New Roman"/>
                          <a:cs typeface="Mangal"/>
                        </a:rPr>
                      </a:br>
                      <a:r>
                        <a:rPr lang="ru-RU" sz="1300" b="1" i="1" kern="150" dirty="0">
                          <a:latin typeface="Times New Roman"/>
                          <a:ea typeface="Times New Roman"/>
                          <a:cs typeface="Mangal"/>
                        </a:rPr>
                        <a:t>имени Н.Э. Баумана»</a:t>
                      </a:r>
                      <a:endParaRPr lang="ru-RU" sz="1000" kern="150" dirty="0">
                        <a:latin typeface="Times New Roman"/>
                        <a:ea typeface="Times New Roman"/>
                        <a:cs typeface="Mangal"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300" b="1" i="1" kern="150" dirty="0" smtClean="0">
                          <a:latin typeface="Times New Roman"/>
                          <a:ea typeface="Times New Roman"/>
                          <a:cs typeface="Mangal"/>
                        </a:rPr>
                        <a:t>Кафедра </a:t>
                      </a:r>
                      <a:r>
                        <a:rPr lang="ru-RU" sz="1300" b="1" i="1" kern="150" dirty="0" err="1" smtClean="0">
                          <a:latin typeface="Times New Roman"/>
                          <a:ea typeface="Times New Roman"/>
                          <a:cs typeface="Mangal"/>
                        </a:rPr>
                        <a:t>ИУ9</a:t>
                      </a:r>
                      <a:r>
                        <a:rPr lang="ru-RU" sz="1300" b="1" i="1" kern="150" baseline="0" dirty="0" smtClean="0">
                          <a:latin typeface="Times New Roman"/>
                          <a:ea typeface="Times New Roman"/>
                          <a:cs typeface="Mangal"/>
                        </a:rPr>
                        <a:t> – «Теоретическая информатика и компьютерные технологии»</a:t>
                      </a:r>
                      <a:endParaRPr lang="ru-RU" sz="1000" kern="15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65431" marR="6543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Государственное образовательное учреждение высшего профессионального образования</a:t>
            </a: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5" name="Picture 1" descr="Gerb-BMSTU_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04664"/>
            <a:ext cx="1093465" cy="123547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635896" y="6165304"/>
            <a:ext cx="168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Москва, 2015 г.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619672" y="2060848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Презентация к дипломной работе на тему: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36104"/>
          </a:xfrm>
        </p:spPr>
        <p:txBody>
          <a:bodyPr/>
          <a:lstStyle/>
          <a:p>
            <a:r>
              <a:rPr lang="ru-RU" dirty="0" smtClean="0"/>
              <a:t>Данные тестирования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Тестирование проводилось на базе изображений</a:t>
            </a:r>
            <a:r>
              <a:rPr lang="en-US" dirty="0" smtClean="0"/>
              <a:t> </a:t>
            </a:r>
            <a:r>
              <a:rPr lang="en-US" dirty="0" err="1" smtClean="0"/>
              <a:t>YorkUrbanDb</a:t>
            </a:r>
            <a:r>
              <a:rPr lang="ru-RU" dirty="0" smtClean="0"/>
              <a:t>, которая содержит: </a:t>
            </a:r>
          </a:p>
          <a:p>
            <a:pPr lvl="1"/>
            <a:r>
              <a:rPr lang="ru-RU" dirty="0" smtClean="0"/>
              <a:t>45 снимков помещений</a:t>
            </a:r>
          </a:p>
          <a:p>
            <a:pPr lvl="1"/>
            <a:r>
              <a:rPr lang="ru-RU" dirty="0" smtClean="0"/>
              <a:t>57 снимков городской местности города Торонто (Канада)</a:t>
            </a:r>
          </a:p>
          <a:p>
            <a:pPr lvl="1"/>
            <a:r>
              <a:rPr lang="ru-RU" dirty="0" smtClean="0"/>
              <a:t>информацию о внутренних параметрах используемой камеры</a:t>
            </a:r>
          </a:p>
          <a:p>
            <a:pPr lvl="1"/>
            <a:r>
              <a:rPr lang="ru-RU" dirty="0" smtClean="0"/>
              <a:t>матрицу рассчитанных единичных направлений трех найденных на изображении </a:t>
            </a:r>
            <a:r>
              <a:rPr lang="ru-RU" dirty="0" err="1" smtClean="0"/>
              <a:t>ТСП</a:t>
            </a:r>
            <a:endParaRPr lang="ru-RU" dirty="0" smtClean="0"/>
          </a:p>
          <a:p>
            <a:pPr lvl="1"/>
            <a:r>
              <a:rPr lang="ru-RU" dirty="0" smtClean="0"/>
              <a:t>список распознанных сегментов линий с отмеченным соответствием их точкам схождения перспективы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944" cy="93610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 тестирования метода Хуттунена-Пише «внутри помещения»</a:t>
            </a:r>
            <a:endParaRPr lang="ru-RU" dirty="0"/>
          </a:p>
        </p:txBody>
      </p:sp>
      <p:pic>
        <p:nvPicPr>
          <p:cNvPr id="4" name="Содержимое 3" descr="indoor_raw_exampl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1232939"/>
            <a:ext cx="2736304" cy="2052228"/>
          </a:xfrm>
        </p:spPr>
      </p:pic>
      <p:pic>
        <p:nvPicPr>
          <p:cNvPr id="5122" name="Picture 2" descr="P:\Projects\Study\Graduate work\Gyrocam\TestSamples\good_indoor\P1020839_gyrocam_proces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85167"/>
            <a:ext cx="4656518" cy="349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Содержимое 2"/>
              <p:cNvSpPr txBox="1">
                <a:spLocks/>
              </p:cNvSpPr>
              <p:nvPr/>
            </p:nvSpPr>
            <p:spPr>
              <a:xfrm>
                <a:off x="3635896" y="1196753"/>
                <a:ext cx="4656518" cy="20882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dirty="0" smtClean="0"/>
                  <a:t>Обработано 45 снимков внутри помещений из коллекции базы </a:t>
                </a:r>
                <a:r>
                  <a:rPr lang="en-US" dirty="0" err="1" smtClean="0"/>
                  <a:t>YorkUrbanDb</a:t>
                </a:r>
                <a:endParaRPr lang="en-US" dirty="0" smtClean="0"/>
              </a:p>
              <a:p>
                <a:r>
                  <a:rPr lang="ru-RU" dirty="0"/>
                  <a:t>Р</a:t>
                </a:r>
                <a:r>
                  <a:rPr lang="ru-RU" dirty="0" smtClean="0"/>
                  <a:t>абочая среда: </a:t>
                </a:r>
                <a:r>
                  <a:rPr lang="en-US" dirty="0" smtClean="0"/>
                  <a:t>Core i7 920, 2.66 GHz,  6Gb Ram</a:t>
                </a:r>
                <a:endParaRPr lang="ru-RU" dirty="0" smtClean="0"/>
              </a:p>
              <a:p>
                <a:r>
                  <a:rPr lang="ru-RU" dirty="0" smtClean="0"/>
                  <a:t>Время обработки: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~</m:t>
                    </m:r>
                    <m:r>
                      <a:rPr lang="ru-RU" i="1" dirty="0" smtClean="0">
                        <a:latin typeface="Cambria Math"/>
                      </a:rPr>
                      <m:t>4,28</m:t>
                    </m:r>
                  </m:oMath>
                </a14:m>
                <a:r>
                  <a:rPr lang="ru-RU" dirty="0" smtClean="0"/>
                  <a:t> сек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~</m:t>
                    </m:r>
                    <m:r>
                      <a:rPr lang="ru-RU" i="1" dirty="0">
                        <a:latin typeface="Cambria Math"/>
                      </a:rPr>
                      <m:t>10,5</m:t>
                    </m:r>
                  </m:oMath>
                </a14:m>
                <a:r>
                  <a:rPr lang="en-US" dirty="0" smtClean="0"/>
                  <a:t> fps)</a:t>
                </a:r>
                <a:endParaRPr lang="ru-RU" dirty="0" smtClean="0"/>
              </a:p>
            </p:txBody>
          </p:sp>
        </mc:Choice>
        <mc:Fallback>
          <p:sp>
            <p:nvSpPr>
              <p:cNvPr id="8" name="Содержимое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1196753"/>
                <a:ext cx="4656518" cy="2088232"/>
              </a:xfrm>
              <a:prstGeom prst="rect">
                <a:avLst/>
              </a:prstGeom>
              <a:blipFill rotWithShape="1">
                <a:blip r:embed="rId4"/>
                <a:stretch>
                  <a:fillRect l="-1047" t="-4082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Содержимое 2"/>
              <p:cNvSpPr txBox="1">
                <a:spLocks/>
              </p:cNvSpPr>
              <p:nvPr/>
            </p:nvSpPr>
            <p:spPr>
              <a:xfrm>
                <a:off x="899592" y="3284984"/>
                <a:ext cx="2736304" cy="34925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 smtClean="0"/>
                  <a:t>Вектор среднего отклонения</a:t>
                </a:r>
                <a:r>
                  <a:rPr lang="en-US" dirty="0" smtClean="0"/>
                  <a:t> </a:t>
                </a:r>
                <a:r>
                  <a:rPr lang="ru-RU" dirty="0"/>
                  <a:t>углов </a:t>
                </a:r>
                <a:r>
                  <a:rPr lang="ru-RU" dirty="0" smtClean="0"/>
                  <a:t>полученных направлений ТСП от «верных» (в градусах):</a:t>
                </a:r>
              </a:p>
              <a:p>
                <a:pPr marL="0" indent="0">
                  <a:buNone/>
                </a:pPr>
                <a:endParaRPr lang="ru-RU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𝑀</m:t>
                      </m:r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ru-RU" i="1" dirty="0" smtClean="0">
                          <a:latin typeface="Cambria Math"/>
                        </a:rPr>
                        <m:t>[</m:t>
                      </m:r>
                      <m:r>
                        <a:rPr lang="ru-RU" i="1" dirty="0" smtClean="0">
                          <a:latin typeface="Cambria Math"/>
                        </a:rPr>
                        <m:t>1,43;0,58;1,54</m:t>
                      </m:r>
                      <m:r>
                        <a:rPr lang="en-US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/>
                  <a:t>В</a:t>
                </a:r>
                <a:r>
                  <a:rPr lang="ru-RU" dirty="0" smtClean="0"/>
                  <a:t>ектор </a:t>
                </a:r>
                <a:r>
                  <a:rPr lang="ru-RU" dirty="0"/>
                  <a:t>среднеквадратичного отклонения углов полученных ТСП от «</a:t>
                </a:r>
                <a:r>
                  <a:rPr lang="ru-RU" dirty="0" smtClean="0"/>
                  <a:t>верных» (в градусах): </a:t>
                </a: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/>
                        </a:rPr>
                        <m:t>V</m:t>
                      </m:r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ru-RU" i="1" dirty="0" smtClean="0">
                          <a:latin typeface="Cambria Math"/>
                        </a:rPr>
                        <m:t>[</m:t>
                      </m:r>
                      <m:r>
                        <a:rPr lang="ru-RU" i="1" dirty="0">
                          <a:latin typeface="Cambria Math"/>
                        </a:rPr>
                        <m:t>0,24;0,04;0,25</m:t>
                      </m:r>
                      <m:r>
                        <a:rPr lang="en-US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/>
                  <a:t>П</a:t>
                </a:r>
                <a:r>
                  <a:rPr lang="ru-RU" dirty="0" smtClean="0"/>
                  <a:t>о </a:t>
                </a:r>
                <a:r>
                  <a:rPr lang="ru-RU" dirty="0"/>
                  <a:t>каждой из </a:t>
                </a:r>
                <a:r>
                  <a:rPr lang="ru-RU" dirty="0" smtClean="0"/>
                  <a:t>осей: </a:t>
                </a:r>
                <a:endParaRPr lang="en-US" dirty="0" smtClean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dirty="0"/>
                        <m:t>50−я перцентиль</m:t>
                      </m:r>
                      <m:r>
                        <a:rPr lang="en-US" b="0" i="1" dirty="0" smtClean="0">
                          <a:latin typeface="Cambria Math"/>
                        </a:rPr>
                        <m:t>≤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град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уса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ru-RU" dirty="0" smtClean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dirty="0"/>
                        <m:t>90−я перцентиль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 град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усов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>
          <p:sp>
            <p:nvSpPr>
              <p:cNvPr id="18" name="Содержимое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284984"/>
                <a:ext cx="2736304" cy="3492572"/>
              </a:xfrm>
              <a:prstGeom prst="rect">
                <a:avLst/>
              </a:prstGeom>
              <a:blipFill rotWithShape="1">
                <a:blip r:embed="rId5"/>
                <a:stretch>
                  <a:fillRect l="-446" t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Результаты тестирования на наборе изображений «внутри помещения»</a:t>
            </a:r>
            <a:endParaRPr lang="ru-RU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101995"/>
              </p:ext>
            </p:extLst>
          </p:nvPr>
        </p:nvGraphicFramePr>
        <p:xfrm>
          <a:off x="457200" y="1600200"/>
          <a:ext cx="8363272" cy="4853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3158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568952" cy="158417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Распределение точности найденных направлений ТСП на наборе «внутри помещения»</a:t>
            </a:r>
            <a:endParaRPr lang="ru-R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2643233"/>
              </p:ext>
            </p:extLst>
          </p:nvPr>
        </p:nvGraphicFramePr>
        <p:xfrm>
          <a:off x="467544" y="1700808"/>
          <a:ext cx="8229600" cy="499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24917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1224136"/>
          </a:xfrm>
        </p:spPr>
        <p:txBody>
          <a:bodyPr/>
          <a:lstStyle/>
          <a:p>
            <a:r>
              <a:rPr lang="ru-RU" dirty="0"/>
              <a:t>Средний вектор ошибки направлений ТСП в градусах —(0,10; 0.08; 0,12) </a:t>
            </a:r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29000"/>
            <a:ext cx="864096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7281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Снимок, обработанный с </a:t>
            </a:r>
            <a:r>
              <a:rPr lang="ru-RU" dirty="0"/>
              <a:t>наилучшей точностью среди набора изображений «внутри помещения»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0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1224136"/>
          </a:xfrm>
        </p:spPr>
        <p:txBody>
          <a:bodyPr/>
          <a:lstStyle/>
          <a:p>
            <a:r>
              <a:rPr lang="ru-RU" dirty="0"/>
              <a:t>Средний вектор ошибки направлений ТСП в градусах </a:t>
            </a:r>
            <a:r>
              <a:rPr lang="ru-RU" dirty="0" smtClean="0"/>
              <a:t>—</a:t>
            </a:r>
            <a:r>
              <a:rPr lang="en-US" dirty="0"/>
              <a:t>(14,74; 1,92; </a:t>
            </a:r>
            <a:r>
              <a:rPr lang="en-US" dirty="0" smtClean="0"/>
              <a:t>14</a:t>
            </a:r>
            <a:r>
              <a:rPr lang="ru-RU" dirty="0" smtClean="0"/>
              <a:t>,</a:t>
            </a:r>
            <a:r>
              <a:rPr lang="en-US" dirty="0" smtClean="0"/>
              <a:t>90</a:t>
            </a:r>
            <a:r>
              <a:rPr lang="en-US" dirty="0"/>
              <a:t>)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7281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Снимок, обработанный с наихудшей </a:t>
            </a:r>
            <a:r>
              <a:rPr lang="ru-RU" dirty="0"/>
              <a:t>точностью среди набора изображений «внутри помещения»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44469"/>
            <a:ext cx="8656320" cy="325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45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944" cy="936104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 тестирования метода Хуттунена-Пише «вне помещения»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Содержимое 2"/>
              <p:cNvSpPr txBox="1">
                <a:spLocks/>
              </p:cNvSpPr>
              <p:nvPr/>
            </p:nvSpPr>
            <p:spPr>
              <a:xfrm>
                <a:off x="3635896" y="1178658"/>
                <a:ext cx="4656518" cy="20522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ru-RU" dirty="0" smtClean="0"/>
                  <a:t>Обработано 57 снимков вне помещений из коллекции базы </a:t>
                </a:r>
                <a:r>
                  <a:rPr lang="en-US" dirty="0" err="1" smtClean="0"/>
                  <a:t>YorkUrbanDb</a:t>
                </a:r>
                <a:endParaRPr lang="en-US" dirty="0" smtClean="0"/>
              </a:p>
              <a:p>
                <a:r>
                  <a:rPr lang="ru-RU" dirty="0"/>
                  <a:t>Р</a:t>
                </a:r>
                <a:r>
                  <a:rPr lang="ru-RU" dirty="0" smtClean="0"/>
                  <a:t>абочая среда: </a:t>
                </a:r>
                <a:r>
                  <a:rPr lang="en-US" dirty="0" smtClean="0"/>
                  <a:t>Core i7 920, 2.66 GHz,  6Gb Ram</a:t>
                </a:r>
                <a:endParaRPr lang="ru-RU" dirty="0" smtClean="0"/>
              </a:p>
              <a:p>
                <a:r>
                  <a:rPr lang="ru-RU" dirty="0" smtClean="0"/>
                  <a:t>Время обработки: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~</m:t>
                    </m:r>
                    <m:r>
                      <a:rPr lang="ru-RU" i="1" dirty="0" smtClean="0">
                        <a:latin typeface="Cambria Math"/>
                      </a:rPr>
                      <m:t>9,4</m:t>
                    </m:r>
                  </m:oMath>
                </a14:m>
                <a:r>
                  <a:rPr lang="ru-RU" dirty="0" smtClean="0"/>
                  <a:t> </a:t>
                </a:r>
                <a:r>
                  <a:rPr lang="ru-RU" dirty="0"/>
                  <a:t>сек </a:t>
                </a:r>
                <a:r>
                  <a:rPr lang="ru-RU" dirty="0" smtClean="0"/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~</m:t>
                    </m:r>
                    <m:r>
                      <a:rPr lang="ru-RU" i="1" smtClean="0">
                        <a:latin typeface="Cambria Math"/>
                      </a:rPr>
                      <m:t>6,0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fps)</a:t>
                </a:r>
                <a:endParaRPr lang="ru-RU" dirty="0" smtClean="0"/>
              </a:p>
            </p:txBody>
          </p:sp>
        </mc:Choice>
        <mc:Fallback>
          <p:sp>
            <p:nvSpPr>
              <p:cNvPr id="8" name="Содержимое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1178658"/>
                <a:ext cx="4656518" cy="2052228"/>
              </a:xfrm>
              <a:prstGeom prst="rect">
                <a:avLst/>
              </a:prstGeom>
              <a:blipFill rotWithShape="1">
                <a:blip r:embed="rId3"/>
                <a:stretch>
                  <a:fillRect l="-1047" t="-4154" r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Содержимое 2"/>
              <p:cNvSpPr txBox="1">
                <a:spLocks/>
              </p:cNvSpPr>
              <p:nvPr/>
            </p:nvSpPr>
            <p:spPr>
              <a:xfrm>
                <a:off x="899592" y="3230886"/>
                <a:ext cx="2726035" cy="34923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ru-RU" dirty="0" smtClean="0"/>
                  <a:t>Вектор среднего отклонения</a:t>
                </a:r>
                <a:r>
                  <a:rPr lang="en-US" dirty="0" smtClean="0"/>
                  <a:t> </a:t>
                </a:r>
                <a:r>
                  <a:rPr lang="ru-RU" dirty="0"/>
                  <a:t>углов </a:t>
                </a:r>
                <a:r>
                  <a:rPr lang="ru-RU" dirty="0" smtClean="0"/>
                  <a:t>полученных направлений ТСП от «верных» (в градусах):</a:t>
                </a:r>
              </a:p>
              <a:p>
                <a:pPr marL="0" indent="0">
                  <a:buNone/>
                </a:pPr>
                <a:endParaRPr lang="ru-RU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𝑀</m:t>
                      </m:r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ru-RU" i="1" dirty="0" smtClean="0">
                          <a:latin typeface="Cambria Math"/>
                        </a:rPr>
                        <m:t>[</m:t>
                      </m:r>
                      <m:r>
                        <a:rPr lang="ru-RU" i="1" dirty="0">
                          <a:latin typeface="Cambria Math"/>
                        </a:rPr>
                        <m:t>1,81;1,13;1,94</m:t>
                      </m:r>
                      <m:r>
                        <a:rPr lang="en-US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/>
                  <a:t>В</a:t>
                </a:r>
                <a:r>
                  <a:rPr lang="ru-RU" dirty="0" smtClean="0"/>
                  <a:t>ектор </a:t>
                </a:r>
                <a:r>
                  <a:rPr lang="ru-RU" dirty="0"/>
                  <a:t>среднеквадратичного отклонения углов полученных ТСП от «</a:t>
                </a:r>
                <a:r>
                  <a:rPr lang="ru-RU" dirty="0" smtClean="0"/>
                  <a:t>верных» (в градусах): </a:t>
                </a:r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latin typeface="Cambria Math"/>
                        </a:rPr>
                        <m:t>V</m:t>
                      </m:r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ru-RU" i="1" dirty="0" smtClean="0">
                          <a:latin typeface="Cambria Math"/>
                        </a:rPr>
                        <m:t>[</m:t>
                      </m:r>
                      <m:r>
                        <a:rPr lang="en-US" i="1" dirty="0">
                          <a:latin typeface="Cambria Math"/>
                        </a:rPr>
                        <m:t>0,36;0,10;0,36</m:t>
                      </m:r>
                      <m:r>
                        <a:rPr lang="en-US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ru-RU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ru-RU" dirty="0"/>
                  <a:t>П</a:t>
                </a:r>
                <a:r>
                  <a:rPr lang="ru-RU" dirty="0" smtClean="0"/>
                  <a:t>о </a:t>
                </a:r>
                <a:r>
                  <a:rPr lang="ru-RU" dirty="0"/>
                  <a:t>каждой из </a:t>
                </a:r>
                <a:r>
                  <a:rPr lang="ru-RU" dirty="0" smtClean="0"/>
                  <a:t>осей: </a:t>
                </a:r>
                <a:endParaRPr lang="en-US" dirty="0" smtClean="0"/>
              </a:p>
              <a:p>
                <a:pPr marL="0" indent="0">
                  <a:buNone/>
                </a:pPr>
                <a:endParaRPr lang="ru-RU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dirty="0"/>
                        <m:t>50−я перцентиль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≅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,7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град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усов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ru-RU" dirty="0" smtClean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 dirty="0"/>
                        <m:t>90−я перцентиль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&lt;3,7</m:t>
                      </m:r>
                      <m:r>
                        <a:rPr lang="ru-RU" i="1">
                          <a:latin typeface="Cambria Math"/>
                          <a:ea typeface="Cambria Math"/>
                        </a:rPr>
                        <m:t> град</m:t>
                      </m:r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усов</m:t>
                      </m:r>
                    </m:oMath>
                  </m:oMathPara>
                </a14:m>
                <a:endParaRPr lang="ru-RU" dirty="0" smtClean="0"/>
              </a:p>
            </p:txBody>
          </p:sp>
        </mc:Choice>
        <mc:Fallback>
          <p:sp>
            <p:nvSpPr>
              <p:cNvPr id="18" name="Содержимое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230886"/>
                <a:ext cx="2726035" cy="3492388"/>
              </a:xfrm>
              <a:prstGeom prst="rect">
                <a:avLst/>
              </a:prstGeom>
              <a:blipFill rotWithShape="1">
                <a:blip r:embed="rId4"/>
                <a:stretch>
                  <a:fillRect l="-447" t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P:\Projects\Study\Graduate work\Gyrocam\TestSamples\good_outdoor\P10800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23" y="1178657"/>
            <a:ext cx="2736304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P:\Projects\Study\Graduate work\Gyrocam\TestSamples\good_outdoor\P1080055_gyrocam_processe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627" y="3233167"/>
            <a:ext cx="4666787" cy="35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932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Результаты тестирования на наборе изображений «вне помещения»</a:t>
            </a:r>
            <a:endParaRPr lang="ru-R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452420"/>
              </p:ext>
            </p:extLst>
          </p:nvPr>
        </p:nvGraphicFramePr>
        <p:xfrm>
          <a:off x="457200" y="1600200"/>
          <a:ext cx="8291264" cy="499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6776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512168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Распределение точности найденных направлений ТСП на наборе «</a:t>
            </a:r>
            <a:r>
              <a:rPr lang="ru-RU" dirty="0" smtClean="0"/>
              <a:t>вне </a:t>
            </a:r>
            <a:r>
              <a:rPr lang="ru-RU" dirty="0"/>
              <a:t>помещения»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486786"/>
              </p:ext>
            </p:extLst>
          </p:nvPr>
        </p:nvGraphicFramePr>
        <p:xfrm>
          <a:off x="428625" y="1844824"/>
          <a:ext cx="8363272" cy="4828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2677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1224136"/>
          </a:xfrm>
        </p:spPr>
        <p:txBody>
          <a:bodyPr/>
          <a:lstStyle/>
          <a:p>
            <a:r>
              <a:rPr lang="ru-RU" dirty="0"/>
              <a:t>Средний вектор ошибки направлений ТСП в градусах </a:t>
            </a:r>
            <a:r>
              <a:rPr lang="ru-RU" dirty="0" smtClean="0"/>
              <a:t>—</a:t>
            </a:r>
            <a:r>
              <a:rPr lang="en-US" dirty="0"/>
              <a:t>(</a:t>
            </a:r>
            <a:r>
              <a:rPr lang="en-US" dirty="0" smtClean="0"/>
              <a:t>0</a:t>
            </a:r>
            <a:r>
              <a:rPr lang="ru-RU" dirty="0" smtClean="0"/>
              <a:t>,</a:t>
            </a:r>
            <a:r>
              <a:rPr lang="en-US" dirty="0" smtClean="0"/>
              <a:t>20</a:t>
            </a:r>
            <a:r>
              <a:rPr lang="en-US" dirty="0"/>
              <a:t>; </a:t>
            </a:r>
            <a:r>
              <a:rPr lang="en-US" dirty="0" smtClean="0"/>
              <a:t>0</a:t>
            </a:r>
            <a:r>
              <a:rPr lang="ru-RU" dirty="0" smtClean="0"/>
              <a:t>,</a:t>
            </a:r>
            <a:r>
              <a:rPr lang="en-US" dirty="0" smtClean="0"/>
              <a:t>26</a:t>
            </a:r>
            <a:r>
              <a:rPr lang="en-US" dirty="0"/>
              <a:t>; 0,29</a:t>
            </a:r>
            <a:r>
              <a:rPr lang="en-US" dirty="0" smtClean="0"/>
              <a:t>)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7281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Снимок, обработанный с </a:t>
            </a:r>
            <a:r>
              <a:rPr lang="ru-RU" dirty="0"/>
              <a:t>наилучшей точностью среди набора изображений «</a:t>
            </a:r>
            <a:r>
              <a:rPr lang="ru-RU" dirty="0" smtClean="0"/>
              <a:t>вне </a:t>
            </a:r>
            <a:r>
              <a:rPr lang="ru-RU" dirty="0"/>
              <a:t>помещения»</a:t>
            </a:r>
            <a:endParaRPr lang="en-US" dirty="0"/>
          </a:p>
        </p:txBody>
      </p:sp>
      <p:pic>
        <p:nvPicPr>
          <p:cNvPr id="10242" name="Picture 2" descr="P:\Projects\Study\Graduate work\Gyrocam\media\gyrocam_outdoor_be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0"/>
            <a:ext cx="8657529" cy="325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1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Распространенные способы решения задачи позиционирования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772816"/>
            <a:ext cx="8291264" cy="4752528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Спутниковые системы навигации</a:t>
            </a:r>
            <a:r>
              <a:rPr lang="en-US" dirty="0"/>
              <a:t> (GPS</a:t>
            </a:r>
            <a:r>
              <a:rPr lang="ru-RU" dirty="0"/>
              <a:t>, </a:t>
            </a:r>
            <a:r>
              <a:rPr lang="en-US" dirty="0"/>
              <a:t>GLONASS</a:t>
            </a:r>
            <a:r>
              <a:rPr lang="ru-RU" dirty="0"/>
              <a:t>, </a:t>
            </a:r>
            <a:r>
              <a:rPr lang="en-US" dirty="0"/>
              <a:t>GALILEO</a:t>
            </a:r>
            <a:r>
              <a:rPr lang="ru-RU" dirty="0"/>
              <a:t> и другие их </a:t>
            </a:r>
            <a:r>
              <a:rPr lang="ru-RU" dirty="0" smtClean="0"/>
              <a:t>аналоги</a:t>
            </a:r>
            <a:r>
              <a:rPr lang="en-US" dirty="0" smtClean="0"/>
              <a:t>). </a:t>
            </a:r>
            <a:endParaRPr lang="ru-RU" dirty="0" smtClean="0"/>
          </a:p>
          <a:p>
            <a:pPr lvl="1"/>
            <a:r>
              <a:rPr lang="ru-RU" dirty="0" smtClean="0"/>
              <a:t>универсальность, пассивность, без дрейфа. </a:t>
            </a:r>
          </a:p>
          <a:p>
            <a:pPr lvl="1"/>
            <a:r>
              <a:rPr lang="ru-RU" dirty="0"/>
              <a:t>невозможность локализации при неустойчивом спутниковом </a:t>
            </a:r>
            <a:r>
              <a:rPr lang="ru-RU" dirty="0" smtClean="0"/>
              <a:t>сигнале</a:t>
            </a:r>
            <a:r>
              <a:rPr lang="en-US" dirty="0" smtClean="0"/>
              <a:t>, </a:t>
            </a:r>
            <a:r>
              <a:rPr lang="ru-RU" dirty="0" smtClean="0"/>
              <a:t>дороговизна в случае использования профессиональных приемников</a:t>
            </a:r>
          </a:p>
          <a:p>
            <a:r>
              <a:rPr lang="ru-RU" dirty="0" smtClean="0"/>
              <a:t>Инерциальные системы </a:t>
            </a:r>
            <a:r>
              <a:rPr lang="ru-RU" dirty="0"/>
              <a:t>навигации </a:t>
            </a:r>
            <a:r>
              <a:rPr lang="ru-RU" dirty="0" smtClean="0"/>
              <a:t>(акселерометры + гироскоп)</a:t>
            </a:r>
          </a:p>
          <a:p>
            <a:pPr lvl="1"/>
            <a:r>
              <a:rPr lang="ru-RU" dirty="0"/>
              <a:t>а</a:t>
            </a:r>
            <a:r>
              <a:rPr lang="ru-RU" dirty="0" smtClean="0"/>
              <a:t>втономность, помехозащищенность, возможность </a:t>
            </a:r>
            <a:r>
              <a:rPr lang="ru-RU" dirty="0"/>
              <a:t>полной автоматизации всех процессов </a:t>
            </a:r>
            <a:r>
              <a:rPr lang="ru-RU" dirty="0" smtClean="0"/>
              <a:t>навигации, низкое </a:t>
            </a:r>
            <a:r>
              <a:rPr lang="ru-RU" dirty="0"/>
              <a:t>энергопотребление</a:t>
            </a:r>
          </a:p>
          <a:p>
            <a:pPr lvl="1"/>
            <a:r>
              <a:rPr lang="ru-RU" dirty="0" smtClean="0"/>
              <a:t>наличие дрейфа</a:t>
            </a:r>
          </a:p>
          <a:p>
            <a:r>
              <a:rPr lang="ru-RU" dirty="0" smtClean="0"/>
              <a:t>Системы локального позиционирования:</a:t>
            </a:r>
          </a:p>
          <a:p>
            <a:pPr lvl="1"/>
            <a:r>
              <a:rPr lang="ru-RU" dirty="0"/>
              <a:t>ориентация по заранее расставленным </a:t>
            </a:r>
            <a:r>
              <a:rPr lang="ru-RU" dirty="0" smtClean="0"/>
              <a:t>приемникам с использованием инфракасных или ультразвуковых передатчиков, использование </a:t>
            </a:r>
            <a:r>
              <a:rPr lang="en-US" dirty="0" smtClean="0"/>
              <a:t>RFID-</a:t>
            </a:r>
            <a:r>
              <a:rPr lang="ru-RU" dirty="0" smtClean="0"/>
              <a:t>меток и так далее</a:t>
            </a:r>
          </a:p>
          <a:p>
            <a:pPr lvl="1"/>
            <a:r>
              <a:rPr lang="ru-RU" dirty="0" smtClean="0"/>
              <a:t>эхолокация инфракрасными, ультразвуковыми, лазерными датчиками</a:t>
            </a:r>
          </a:p>
          <a:p>
            <a:pPr lvl="1"/>
            <a:r>
              <a:rPr lang="ru-RU" dirty="0" smtClean="0"/>
              <a:t>фотографирование + методы компьютерного зрения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1224136"/>
          </a:xfrm>
        </p:spPr>
        <p:txBody>
          <a:bodyPr/>
          <a:lstStyle/>
          <a:p>
            <a:r>
              <a:rPr lang="ru-RU" dirty="0"/>
              <a:t>Средний вектор ошибки направлений ТСП в градусах </a:t>
            </a:r>
            <a:r>
              <a:rPr lang="ru-RU" dirty="0" smtClean="0"/>
              <a:t>—</a:t>
            </a:r>
            <a:r>
              <a:rPr lang="en-US" dirty="0"/>
              <a:t>(6,34; 1,99; 7,07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7281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Снимок, обработанный с наихудшей </a:t>
            </a:r>
            <a:r>
              <a:rPr lang="ru-RU" dirty="0"/>
              <a:t>точностью среди набора изображений «</a:t>
            </a:r>
            <a:r>
              <a:rPr lang="ru-RU" dirty="0" smtClean="0"/>
              <a:t>вне </a:t>
            </a:r>
            <a:r>
              <a:rPr lang="ru-RU" dirty="0"/>
              <a:t>помещения»</a:t>
            </a:r>
            <a:endParaRPr lang="en-US" dirty="0"/>
          </a:p>
        </p:txBody>
      </p:sp>
      <p:pic>
        <p:nvPicPr>
          <p:cNvPr id="11266" name="Picture 2" descr="P:\Projects\Study\Graduate work\Gyrocam\media\gyrocam_outdoor_wors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56992"/>
            <a:ext cx="8657529" cy="324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166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1728192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результата </a:t>
            </a:r>
            <a:r>
              <a:rPr lang="ru-RU" dirty="0" smtClean="0"/>
              <a:t>на изображении, </a:t>
            </a:r>
            <a:r>
              <a:rPr lang="ru-RU" dirty="0"/>
              <a:t>сделанном внутри помещения </a:t>
            </a:r>
            <a:r>
              <a:rPr lang="ru-RU" dirty="0" smtClean="0"/>
              <a:t>вручную с </a:t>
            </a:r>
            <a:r>
              <a:rPr lang="ru-RU" dirty="0"/>
              <a:t>некалиброванной </a:t>
            </a:r>
            <a:r>
              <a:rPr lang="ru-RU" dirty="0" smtClean="0"/>
              <a:t>камеры. </a:t>
            </a:r>
            <a:endParaRPr lang="en-US" dirty="0"/>
          </a:p>
        </p:txBody>
      </p:sp>
      <p:pic>
        <p:nvPicPr>
          <p:cNvPr id="12290" name="Picture 2" descr="P:\Projects\Study\Graduate work\Gyrocam\TestSamples\iu9_309_gyrocam_process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2143397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37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результата работы приложения на синтетическом тесте. </a:t>
            </a:r>
            <a:endParaRPr lang="en-US" dirty="0"/>
          </a:p>
        </p:txBody>
      </p:sp>
      <p:pic>
        <p:nvPicPr>
          <p:cNvPr id="13314" name="Picture 2" descr="P:\Projects\Study\Graduate work\Gyrocam\media\img_gyrocam_process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7629"/>
            <a:ext cx="60960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070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784976" cy="164219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 неудачного результата работы приложения на </a:t>
            </a:r>
            <a:r>
              <a:rPr lang="ru-RU" dirty="0" smtClean="0"/>
              <a:t>снимке здания </a:t>
            </a:r>
            <a:r>
              <a:rPr lang="ru-RU" dirty="0"/>
              <a:t>MIT Stata. </a:t>
            </a:r>
            <a:endParaRPr lang="en-US" dirty="0"/>
          </a:p>
        </p:txBody>
      </p:sp>
      <p:pic>
        <p:nvPicPr>
          <p:cNvPr id="14338" name="Picture 2" descr="P:\Projects\Study\Graduate work\Gyrocam\TestSamples\mit_stata1_gyrocam_process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2673821"/>
            <a:ext cx="52387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393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неудачной работы метода на изображении живой </a:t>
            </a:r>
            <a:r>
              <a:rPr lang="ru-RU" dirty="0" smtClean="0"/>
              <a:t>природы </a:t>
            </a:r>
            <a:endParaRPr lang="en-US" dirty="0"/>
          </a:p>
        </p:txBody>
      </p:sp>
      <p:pic>
        <p:nvPicPr>
          <p:cNvPr id="15362" name="Picture 2" descr="P:\Projects\Study\Graduate work\Gyrocam\TestSamples\bad_nature\nature1_gyrocam_process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20" y="1927373"/>
            <a:ext cx="726576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067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584176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Пример относительно удачной </a:t>
            </a:r>
            <a:r>
              <a:rPr lang="ru-RU" dirty="0"/>
              <a:t>работы метода на изображении живой природы</a:t>
            </a:r>
            <a:endParaRPr lang="en-US" dirty="0"/>
          </a:p>
        </p:txBody>
      </p:sp>
      <p:pic>
        <p:nvPicPr>
          <p:cNvPr id="16386" name="Picture 2" descr="P:\Projects\Study\Graduate work\Gyrocam\TestSamples\nature9_gyrocam_process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999381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845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4096"/>
          </a:xfrm>
        </p:spPr>
        <p:txBody>
          <a:bodyPr/>
          <a:lstStyle/>
          <a:p>
            <a:r>
              <a:rPr lang="ru-RU" dirty="0" smtClean="0"/>
              <a:t>Результаты работы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68760"/>
            <a:ext cx="8291264" cy="5328592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Создано тестовое приложение, реализующее метод Хуттунена-Пише</a:t>
            </a:r>
          </a:p>
          <a:p>
            <a:r>
              <a:rPr lang="ru-RU" dirty="0" smtClean="0"/>
              <a:t>Проверена работоспособность метода на тестовых данных изображений, снятых внутри помещений</a:t>
            </a:r>
          </a:p>
          <a:p>
            <a:r>
              <a:rPr lang="ru-RU" dirty="0" smtClean="0"/>
              <a:t>Сделан перенос метода в условия городской застройки. По результатам тестирования подтвержден высокий уровень точности работы на изображениях городской среды базы данных </a:t>
            </a:r>
            <a:r>
              <a:rPr lang="en-US" dirty="0" err="1" smtClean="0"/>
              <a:t>YorkUrbanDb</a:t>
            </a:r>
            <a:endParaRPr lang="ru-RU" dirty="0" smtClean="0"/>
          </a:p>
          <a:p>
            <a:r>
              <a:rPr lang="ru-RU" dirty="0" smtClean="0"/>
              <a:t>Применение </a:t>
            </a:r>
            <a:r>
              <a:rPr lang="ru-RU" dirty="0"/>
              <a:t>метода в условиях природного и городского окружения без наличия </a:t>
            </a:r>
            <a:r>
              <a:rPr lang="ru-RU" dirty="0" smtClean="0"/>
              <a:t>выраженных </a:t>
            </a:r>
            <a:r>
              <a:rPr lang="ru-RU" dirty="0"/>
              <a:t>взаимно ортогональных </a:t>
            </a:r>
            <a:r>
              <a:rPr lang="ru-RU" dirty="0" smtClean="0"/>
              <a:t>направлений требует модификаций</a:t>
            </a:r>
            <a:r>
              <a:rPr lang="ru-RU" dirty="0"/>
              <a:t>, повышающих точность такого позиционирования</a:t>
            </a:r>
            <a:endParaRPr lang="ru-RU" dirty="0" smtClean="0"/>
          </a:p>
          <a:p>
            <a:r>
              <a:rPr lang="ru-RU" dirty="0" smtClean="0"/>
              <a:t>Точность </a:t>
            </a:r>
            <a:r>
              <a:rPr lang="ru-RU" dirty="0" smtClean="0"/>
              <a:t>метода в благоприятных условиях сравнима с точностью ИНС потребительского класса</a:t>
            </a:r>
            <a:endParaRPr lang="en-US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64096"/>
          </a:xfrm>
        </p:spPr>
        <p:txBody>
          <a:bodyPr/>
          <a:lstStyle/>
          <a:p>
            <a:r>
              <a:rPr lang="ru-RU" dirty="0" smtClean="0"/>
              <a:t>Экономическая часть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31640" y="1124744"/>
            <a:ext cx="6120680" cy="460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1800" dirty="0"/>
              <a:t>Диаграмма Ганта выполняемых работ</a:t>
            </a:r>
            <a:endParaRPr lang="en-US" sz="1800" dirty="0"/>
          </a:p>
          <a:p>
            <a:endParaRPr lang="ru-R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491442"/>
              </p:ext>
            </p:extLst>
          </p:nvPr>
        </p:nvGraphicFramePr>
        <p:xfrm>
          <a:off x="611560" y="1484784"/>
          <a:ext cx="7916422" cy="36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8" name="Document" r:id="rId3" imgW="13927304" imgH="5677033" progId="Word.Document.12">
                  <p:embed/>
                </p:oleObj>
              </mc:Choice>
              <mc:Fallback>
                <p:oleObj name="Document" r:id="rId3" imgW="13927304" imgH="567703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560" y="1484784"/>
                        <a:ext cx="7916422" cy="36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Содержимое 2"/>
          <p:cNvSpPr txBox="1">
            <a:spLocks/>
          </p:cNvSpPr>
          <p:nvPr/>
        </p:nvSpPr>
        <p:spPr>
          <a:xfrm>
            <a:off x="1385739" y="5351884"/>
            <a:ext cx="6120680" cy="82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800" dirty="0"/>
              <a:t>Стоимость </a:t>
            </a:r>
            <a:r>
              <a:rPr lang="ru-RU" sz="1800" dirty="0" smtClean="0"/>
              <a:t>продукта</a:t>
            </a:r>
            <a:r>
              <a:rPr lang="en-US" sz="1800" dirty="0" smtClean="0"/>
              <a:t>:</a:t>
            </a:r>
          </a:p>
          <a:p>
            <a:pPr marL="0" indent="0" algn="ctr">
              <a:buNone/>
            </a:pPr>
            <a:r>
              <a:rPr lang="ru-RU" sz="1800" dirty="0"/>
              <a:t>1 513 000 рублей</a:t>
            </a:r>
            <a:endParaRPr lang="en-US" sz="1800" dirty="0"/>
          </a:p>
          <a:p>
            <a:pPr marL="0" indent="0" algn="ctr">
              <a:buNone/>
            </a:pPr>
            <a:endParaRPr lang="ru-RU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81128"/>
          </a:xfrm>
        </p:spPr>
        <p:txBody>
          <a:bodyPr>
            <a:normAutofit/>
          </a:bodyPr>
          <a:lstStyle/>
          <a:p>
            <a:r>
              <a:rPr lang="ru-RU" dirty="0" smtClean="0"/>
              <a:t>Реализация метода, предложенного </a:t>
            </a:r>
            <a:r>
              <a:rPr lang="ru-RU" dirty="0"/>
              <a:t>Вилле Хуттуненом и Робертом </a:t>
            </a:r>
            <a:r>
              <a:rPr lang="ru-RU" dirty="0" smtClean="0"/>
              <a:t>Пише</a:t>
            </a:r>
          </a:p>
          <a:p>
            <a:r>
              <a:rPr lang="ru-RU" dirty="0" smtClean="0"/>
              <a:t>Проверка работоспособности метода (на изображениях, снятых внутри помещений)</a:t>
            </a:r>
          </a:p>
          <a:p>
            <a:r>
              <a:rPr lang="ru-RU" dirty="0" smtClean="0"/>
              <a:t>Перенос метода в условия городской среды (с тестированием на наборе изображений городской застройки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ru-RU" dirty="0"/>
              <a:t>П</a:t>
            </a:r>
            <a:r>
              <a:rPr lang="ru-RU" dirty="0" smtClean="0"/>
              <a:t>роверка </a:t>
            </a:r>
            <a:r>
              <a:rPr lang="ru-RU" dirty="0"/>
              <a:t>применимости подхода </a:t>
            </a:r>
            <a:r>
              <a:rPr lang="ru-RU" dirty="0" smtClean="0"/>
              <a:t>при </a:t>
            </a:r>
            <a:r>
              <a:rPr lang="ru-RU" dirty="0"/>
              <a:t>ориентации среди объектов живой природы</a:t>
            </a:r>
            <a:endParaRPr lang="ru-RU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Метод</a:t>
            </a:r>
            <a:r>
              <a:rPr lang="en-US" dirty="0" smtClean="0"/>
              <a:t> </a:t>
            </a:r>
            <a:r>
              <a:rPr lang="ru-RU" dirty="0" smtClean="0"/>
              <a:t>Хуттунена-Пише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1" y="942975"/>
            <a:ext cx="8712969" cy="829841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Поиск сегментов линий (СЛ) на изображении методом Джиои</a:t>
            </a:r>
          </a:p>
        </p:txBody>
      </p:sp>
      <p:pic>
        <p:nvPicPr>
          <p:cNvPr id="4" name="Рисунок 3" descr="huttunen_pish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9161" y="1756327"/>
            <a:ext cx="6802850" cy="2536769"/>
          </a:xfrm>
          <a:prstGeom prst="rect">
            <a:avLst/>
          </a:prstGeom>
        </p:spPr>
      </p:pic>
      <p:sp>
        <p:nvSpPr>
          <p:cNvPr id="11" name="Содержимое 2"/>
          <p:cNvSpPr txBox="1">
            <a:spLocks/>
          </p:cNvSpPr>
          <p:nvPr/>
        </p:nvSpPr>
        <p:spPr>
          <a:xfrm>
            <a:off x="260106" y="4437112"/>
            <a:ext cx="8623785" cy="8734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Выделение трех наибольших кластеров СЛ алгоритмом </a:t>
            </a:r>
            <a:r>
              <a:rPr lang="en-US" dirty="0" smtClean="0"/>
              <a:t>RANSAC</a:t>
            </a:r>
            <a:endParaRPr lang="ru-RU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869160"/>
            <a:ext cx="3619024" cy="1586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06376" y="5685396"/>
                <a:ext cx="1925464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≥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ru-RU" i="1">
                                  <a:latin typeface="Cambria Math"/>
                                </a:rPr>
                                <m:t>(1 − 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𝑝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ru-RU" i="1">
                                  <a:latin typeface="Cambria Math"/>
                                </a:rPr>
                                <m:t>(1 −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ru-RU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ru-RU" i="1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376" y="5685396"/>
                <a:ext cx="1925464" cy="66909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743912" y="6456025"/>
                <a:ext cx="28431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𝑣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𝑑𝑖𝑠𝑡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𝑣</m:t>
                      </m:r>
                      <m:r>
                        <a:rPr lang="en-US" i="1">
                          <a:latin typeface="Cambria Math"/>
                        </a:rPr>
                        <m:t>, </m:t>
                      </m:r>
                      <m:r>
                        <a:rPr lang="en-US" i="1">
                          <a:latin typeface="Cambria Math"/>
                        </a:rPr>
                        <m:t>𝑙</m:t>
                      </m:r>
                      <m:r>
                        <a:rPr lang="en-US" i="1">
                          <a:latin typeface="Cambria Math"/>
                        </a:rPr>
                        <m:t>)&lt;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912" y="6456025"/>
                <a:ext cx="2843151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Допущения метода</a:t>
            </a:r>
            <a:r>
              <a:rPr lang="en-US" dirty="0" smtClean="0"/>
              <a:t> </a:t>
            </a:r>
            <a:r>
              <a:rPr lang="ru-RU" dirty="0" smtClean="0"/>
              <a:t>Хуттунена-Пише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908720"/>
            <a:ext cx="8568952" cy="43204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Рассматривается модель камеры-обскуры</a:t>
            </a: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251520" y="5517232"/>
            <a:ext cx="8568952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При проекции параллельные прямые пересекаются в точках схождения перспективы (ТСП)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68760"/>
            <a:ext cx="55435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403648" y="4581126"/>
                <a:ext cx="4759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𝑃</m:t>
                      </m:r>
                      <m:r>
                        <a:rPr lang="en-US" i="1" smtClean="0">
                          <a:latin typeface="Cambria Math"/>
                        </a:rPr>
                        <m:t>: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/>
                            </a:rPr>
                            <m:t>ℙ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ru-RU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ru-RU" i="1">
                              <a:latin typeface="Cambria Math"/>
                            </a:rPr>
                            <m:t>ℙ</m:t>
                          </m:r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,  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i="1">
                          <a:latin typeface="Cambria Math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= </m:t>
                      </m:r>
                      <m:r>
                        <a:rPr lang="en-US" i="1">
                          <a:latin typeface="Cambria Math"/>
                        </a:rPr>
                        <m:t>𝐾𝑅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𝐼</m:t>
                      </m:r>
                      <m:r>
                        <a:rPr lang="en-US" i="1">
                          <a:latin typeface="Cambria Math"/>
                        </a:rPr>
                        <m:t>| −</m:t>
                      </m:r>
                      <m:r>
                        <a:rPr lang="en-US" i="1">
                          <a:latin typeface="Cambria Math"/>
                        </a:rPr>
                        <m:t>𝑡</m:t>
                      </m:r>
                      <m:r>
                        <a:rPr lang="en-US" i="1">
                          <a:latin typeface="Cambria Math"/>
                        </a:rPr>
                        <m:t>] </m:t>
                      </m:r>
                      <m:r>
                        <a:rPr lang="en-US" i="1">
                          <a:latin typeface="Cambria Math"/>
                        </a:rPr>
                        <m:t>𝑝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581126"/>
                <a:ext cx="475944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372200" y="4134369"/>
                <a:ext cx="2191241" cy="1262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𝐾</m:t>
                    </m:r>
                    <m:r>
                      <a:rPr lang="en-US" i="1" smtClean="0">
                        <a:latin typeface="Cambria Math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ru-RU" i="1">
                                      <a:latin typeface="Cambria Math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ru-RU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ru-RU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134369"/>
                <a:ext cx="2191241" cy="12628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1281" y="6237312"/>
                <a:ext cx="7632848" cy="452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𝑣𝑝</m:t>
                      </m:r>
                      <m:r>
                        <a:rPr lang="en-US" i="1">
                          <a:latin typeface="Cambria Math"/>
                        </a:rPr>
                        <m:t> = 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/>
                        </a:rPr>
                        <m:t> = 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𝑃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  <m:r>
                            <a:rPr lang="en-US" i="1">
                              <a:latin typeface="Cambria Math"/>
                            </a:rPr>
                            <m:t>) +</m:t>
                          </m:r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𝐾𝑅𝑑</m:t>
                          </m:r>
                        </m:e>
                      </m:func>
                      <m:r>
                        <a:rPr lang="en-US" i="1">
                          <a:latin typeface="Cambria Math"/>
                        </a:rPr>
                        <m:t> = </m:t>
                      </m:r>
                      <m:r>
                        <a:rPr lang="en-US" i="1">
                          <a:latin typeface="Cambria Math"/>
                        </a:rPr>
                        <m:t>𝐾𝑅𝑑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81" y="6237312"/>
                <a:ext cx="7632848" cy="4528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67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79208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Алгоритмы метода</a:t>
            </a:r>
            <a:r>
              <a:rPr lang="en-US" dirty="0" smtClean="0"/>
              <a:t> </a:t>
            </a:r>
            <a:r>
              <a:rPr lang="ru-RU" dirty="0" smtClean="0"/>
              <a:t>Хуттунена-Пише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929095"/>
            <a:ext cx="8823996" cy="771713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Уточнение каждой найденной ТСП (решение переопределенной СЛАУ, образованной линиями кластера)</a:t>
            </a:r>
          </a:p>
        </p:txBody>
      </p:sp>
      <p:sp>
        <p:nvSpPr>
          <p:cNvPr id="14" name="Содержимое 2"/>
          <p:cNvSpPr txBox="1">
            <a:spLocks/>
          </p:cNvSpPr>
          <p:nvPr/>
        </p:nvSpPr>
        <p:spPr>
          <a:xfrm>
            <a:off x="179512" y="3355003"/>
            <a:ext cx="8835850" cy="866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500" dirty="0" smtClean="0"/>
              <a:t>Матрица поворота камеры – векторы-столбцы единичных направлений ТСП</a:t>
            </a:r>
          </a:p>
        </p:txBody>
      </p:sp>
      <p:sp>
        <p:nvSpPr>
          <p:cNvPr id="15" name="Содержимое 2"/>
          <p:cNvSpPr txBox="1">
            <a:spLocks/>
          </p:cNvSpPr>
          <p:nvPr/>
        </p:nvSpPr>
        <p:spPr>
          <a:xfrm>
            <a:off x="179512" y="4509120"/>
            <a:ext cx="8835850" cy="956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500" dirty="0" smtClean="0"/>
              <a:t>Ортогонализация полученной матрицы методом сингулярного разложения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49507" y="1714776"/>
                <a:ext cx="3517245" cy="399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𝑖𝑛𝑐𝑖𝑑𝑒𝑛𝑐𝑒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𝑙</m:t>
                      </m:r>
                      <m:r>
                        <a:rPr lang="en-US" i="1">
                          <a:latin typeface="Cambria Math"/>
                        </a:rPr>
                        <m:t>, </m:t>
                      </m:r>
                      <m:r>
                        <a:rPr lang="en-US" i="1">
                          <a:latin typeface="Cambria Math"/>
                        </a:rPr>
                        <m:t>𝑣𝑝</m:t>
                      </m:r>
                      <m:r>
                        <a:rPr lang="en-US" i="1">
                          <a:latin typeface="Cambria Math"/>
                        </a:rPr>
                        <m:t>) =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∗ </m:t>
                      </m:r>
                      <m:r>
                        <a:rPr lang="en-US" i="1">
                          <a:latin typeface="Cambria Math"/>
                        </a:rPr>
                        <m:t>𝑣𝑝</m:t>
                      </m:r>
                      <m:r>
                        <a:rPr lang="en-US" i="1">
                          <a:latin typeface="Cambria Math"/>
                        </a:rPr>
                        <m:t> =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7" y="1714776"/>
                <a:ext cx="3517245" cy="399084"/>
              </a:xfrm>
              <a:prstGeom prst="rect">
                <a:avLst/>
              </a:prstGeom>
              <a:blipFill rotWithShape="1"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49507" y="2174626"/>
                <a:ext cx="3302186" cy="401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∗</m:t>
                      </m:r>
                      <m:r>
                        <a:rPr lang="en-US" i="1">
                          <a:latin typeface="Cambria Math"/>
                        </a:rPr>
                        <m:t>𝑣𝑝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1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∗ </m:t>
                      </m:r>
                      <m:r>
                        <a:rPr lang="en-US" i="1">
                          <a:latin typeface="Cambria Math"/>
                        </a:rPr>
                        <m:t>𝑣𝑝</m:t>
                      </m:r>
                      <m:r>
                        <a:rPr lang="en-US" i="1">
                          <a:latin typeface="Cambria Math"/>
                        </a:rPr>
                        <m:t> =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7" y="2174626"/>
                <a:ext cx="3302186" cy="401520"/>
              </a:xfrm>
              <a:prstGeom prst="rect">
                <a:avLst/>
              </a:prstGeom>
              <a:blipFill rotWithShape="1"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49507" y="2643481"/>
                <a:ext cx="2451184" cy="5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𝑣𝑝</m:t>
                      </m:r>
                      <m:r>
                        <a:rPr lang="ru-RU" i="1">
                          <a:latin typeface="Cambria Math"/>
                        </a:rPr>
                        <m:t> = 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ru-RU" i="1">
                                  <a:latin typeface="Cambria Math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ru-RU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i="1">
                              <a:latin typeface="Cambria Math"/>
                            </a:rPr>
                            <m:t>∗</m:t>
                          </m:r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07" y="2643481"/>
                <a:ext cx="2451184" cy="53373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4366752" y="2113860"/>
            <a:ext cx="853320" cy="52305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508104" y="1717821"/>
                <a:ext cx="2462277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𝐿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𝑙𝑐𝑝</m:t>
                      </m:r>
                      <m:r>
                        <a:rPr lang="en-US" i="1">
                          <a:latin typeface="Cambria Math"/>
                        </a:rPr>
                        <m:t>(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717821"/>
                <a:ext cx="2462277" cy="392993"/>
              </a:xfrm>
              <a:prstGeom prst="rect">
                <a:avLst/>
              </a:prstGeom>
              <a:blipFill rotWithShape="1"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508104" y="2159205"/>
                <a:ext cx="3592201" cy="4323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𝑣𝑝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i="1"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]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∗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𝑣𝑝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=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159205"/>
                <a:ext cx="3592201" cy="432362"/>
              </a:xfrm>
              <a:prstGeom prst="rect">
                <a:avLst/>
              </a:prstGeom>
              <a:blipFill rotWithShape="1">
                <a:blip r:embed="rId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508104" y="2644093"/>
                <a:ext cx="2563330" cy="53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𝑣𝑝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 = </m:t>
                      </m:r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ru-RU" i="1">
                                  <a:latin typeface="Cambria Math"/>
                                </a:rPr>
                                <m:t>𝑥</m:t>
                              </m:r>
                            </m:lim>
                          </m:limLow>
                        </m:fName>
                        <m:e>
                          <m:r>
                            <a:rPr lang="ru-RU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ru-RU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ru-RU" i="1">
                              <a:latin typeface="Cambria Math"/>
                            </a:rPr>
                            <m:t>∗</m:t>
                          </m:r>
                          <m:r>
                            <a:rPr lang="ru-RU" i="1">
                              <a:latin typeface="Cambria Math"/>
                            </a:rPr>
                            <m:t>𝑥</m:t>
                          </m:r>
                          <m:r>
                            <a:rPr lang="ru-RU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2644093"/>
                <a:ext cx="2563330" cy="53373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711073" y="4036422"/>
                <a:ext cx="17727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𝐷</m:t>
                      </m:r>
                      <m:r>
                        <a:rPr lang="ru-RU" i="1">
                          <a:latin typeface="Cambria Math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ru-RU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73" y="4036422"/>
                <a:ext cx="177272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3357397" y="5475843"/>
            <a:ext cx="2480080" cy="391710"/>
            <a:chOff x="2488214" y="5465202"/>
            <a:chExt cx="2480080" cy="391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488214" y="5465202"/>
                  <a:ext cx="1212127" cy="3917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  <m:r>
                              <a:rPr lang="en-US" i="1">
                                <a:latin typeface="Cambria Math"/>
                              </a:rPr>
                              <m:t> </m:t>
                            </m:r>
                          </m:e>
                        </m:acc>
                        <m:r>
                          <a:rPr lang="en-US" i="1">
                            <a:latin typeface="Cambria Math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𝑈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</a:rPr>
                          <m:t>,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8214" y="5465202"/>
                  <a:ext cx="1212127" cy="3917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3728916" y="5465202"/>
                  <a:ext cx="1239378" cy="3917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ru-RU" i="1">
                            <a:latin typeface="Cambria Math"/>
                          </a:rPr>
                          <m:t>𝐷</m:t>
                        </m:r>
                        <m:r>
                          <a:rPr lang="ru-RU" i="1">
                            <a:latin typeface="Cambria Math"/>
                          </a:rPr>
                          <m:t>=</m:t>
                        </m:r>
                        <m:r>
                          <a:rPr lang="ru-RU" i="1">
                            <a:latin typeface="Cambria Math"/>
                          </a:rPr>
                          <m:t>𝑈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/>
                          </a:rPr>
                          <m:t>Σ</m:t>
                        </m:r>
                        <m:sSup>
                          <m:sSupPr>
                            <m:ctrlPr>
                              <a:rPr 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/>
                              </a:rPr>
                              <m:t>𝑉</m:t>
                            </m:r>
                          </m:e>
                          <m:sup>
                            <m:r>
                              <a:rPr lang="ru-RU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8916" y="5465202"/>
                  <a:ext cx="1239378" cy="3917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119474" y="5867553"/>
                <a:ext cx="957250" cy="4372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𝑅</m:t>
                      </m:r>
                      <m:r>
                        <a:rPr lang="ru-RU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latin typeface="Cambria Math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ru-RU" i="1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474" y="5867553"/>
                <a:ext cx="957250" cy="437236"/>
              </a:xfrm>
              <a:prstGeom prst="rect">
                <a:avLst/>
              </a:prstGeom>
              <a:blipFill rotWithShape="1">
                <a:blip r:embed="rId12"/>
                <a:stretch>
                  <a:fillRect r="-21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100811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Соглашение об используемуемом представлении углов</a:t>
            </a:r>
            <a:endParaRPr lang="ru-RU" dirty="0"/>
          </a:p>
        </p:txBody>
      </p:sp>
      <p:sp>
        <p:nvSpPr>
          <p:cNvPr id="16" name="Содержимое 2"/>
          <p:cNvSpPr txBox="1">
            <a:spLocks/>
          </p:cNvSpPr>
          <p:nvPr/>
        </p:nvSpPr>
        <p:spPr>
          <a:xfrm>
            <a:off x="435381" y="1590983"/>
            <a:ext cx="8640960" cy="8446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500" dirty="0" smtClean="0"/>
              <a:t>В качестве представления углов ориентации использованы углы Эйлера в нотации (1, 2, 3)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729" y="2414736"/>
            <a:ext cx="42957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67544" y="2435642"/>
                <a:ext cx="1073692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𝑢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435642"/>
                <a:ext cx="1073692" cy="97270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91680" y="2737327"/>
                <a:ext cx="32150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𝑢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𝜙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ru-RU" i="1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ru-RU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ru-RU" i="1">
                          <a:latin typeface="Cambria Math"/>
                        </a:rPr>
                        <m:t>(</m:t>
                      </m:r>
                      <m:r>
                        <a:rPr lang="ru-RU" i="1">
                          <a:latin typeface="Cambria Math"/>
                        </a:rPr>
                        <m:t>𝜓</m:t>
                      </m:r>
                      <m:r>
                        <a:rPr lang="ru-RU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2737327"/>
                <a:ext cx="321504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67544" y="3573016"/>
                <a:ext cx="4505657" cy="984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123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123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ru-RU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ru-RU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𝑎𝑡𝑎𝑛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2(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23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33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/>
                                  </a:rPr>
                                  <m:t>asin</m:t>
                                </m:r>
                                <m:r>
                                  <a:rPr lang="ru-RU" i="1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ru-RU" i="1">
                                        <a:latin typeface="Cambria Math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ru-RU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𝑎𝑡𝑎𝑛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2(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73016"/>
                <a:ext cx="4505657" cy="98475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7544" y="4797152"/>
                <a:ext cx="4767622" cy="1594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𝑎𝑡𝑎𝑛</m:t>
                      </m:r>
                      <m:r>
                        <a:rPr lang="en-US" i="1" smtClean="0">
                          <a:latin typeface="Cambria Math"/>
                        </a:rPr>
                        <m:t>2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/>
                                    </a:rPr>
                                    <m:t>atan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ru-RU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&gt;0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/>
                                    </a:rPr>
                                    <m:t>atan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ru-RU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𝜋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&lt;0,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&lt;0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>
                                      <a:latin typeface="Cambria Math"/>
                                    </a:rPr>
                                    <m:t>atan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num>
                                        <m:den>
                                          <m:r>
                                            <a:rPr lang="ru-RU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ru-RU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𝜋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,  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&lt;0,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ru-RU" i="1">
                                  <a:latin typeface="Cambria Math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797152"/>
                <a:ext cx="4767622" cy="15948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0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Структурная схема тестового ПО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Создано тестовое приложение</a:t>
            </a:r>
            <a:endParaRPr lang="en-US" dirty="0"/>
          </a:p>
          <a:p>
            <a:pPr lvl="1"/>
            <a:r>
              <a:rPr lang="en-US" dirty="0"/>
              <a:t>32-</a:t>
            </a:r>
            <a:r>
              <a:rPr lang="ru-RU" dirty="0"/>
              <a:t>разрядное под ОС </a:t>
            </a:r>
            <a:r>
              <a:rPr lang="en-US" dirty="0"/>
              <a:t>Windows </a:t>
            </a:r>
          </a:p>
          <a:p>
            <a:pPr lvl="1"/>
            <a:r>
              <a:rPr lang="ru-RU" dirty="0"/>
              <a:t>На языке </a:t>
            </a:r>
            <a:r>
              <a:rPr lang="en-US" dirty="0"/>
              <a:t>C++ </a:t>
            </a:r>
            <a:r>
              <a:rPr lang="ru-RU" dirty="0"/>
              <a:t>с использованием среды разработки </a:t>
            </a:r>
            <a:r>
              <a:rPr lang="en-US" dirty="0"/>
              <a:t>Visual Studio 2010</a:t>
            </a:r>
          </a:p>
          <a:p>
            <a:pPr lvl="1"/>
            <a:r>
              <a:rPr lang="ru-RU" dirty="0"/>
              <a:t>С</a:t>
            </a:r>
            <a:r>
              <a:rPr lang="en-US" dirty="0"/>
              <a:t> </a:t>
            </a:r>
            <a:r>
              <a:rPr lang="ru-RU" dirty="0"/>
              <a:t>использованием библиотеки алгоритмов компьютерного зрения с открытым исходным кодом </a:t>
            </a:r>
            <a:r>
              <a:rPr lang="en-US" dirty="0" err="1"/>
              <a:t>OpenCV</a:t>
            </a:r>
            <a:r>
              <a:rPr lang="ru-RU" dirty="0"/>
              <a:t> версии 3.0.0 </a:t>
            </a:r>
            <a:r>
              <a:rPr lang="en-US" dirty="0" smtClean="0"/>
              <a:t>beta</a:t>
            </a:r>
          </a:p>
          <a:p>
            <a:r>
              <a:rPr lang="ru-RU" dirty="0" smtClean="0"/>
              <a:t>Приложение состоит из трех функциональных блоков:</a:t>
            </a:r>
          </a:p>
          <a:p>
            <a:pPr lvl="1"/>
            <a:r>
              <a:rPr lang="ru-RU" dirty="0" smtClean="0"/>
              <a:t>организация </a:t>
            </a:r>
            <a:r>
              <a:rPr lang="ru-RU" dirty="0"/>
              <a:t>конфигурации запуска приложения и управления </a:t>
            </a:r>
            <a:r>
              <a:rPr lang="ru-RU" dirty="0" smtClean="0"/>
              <a:t>тестированием</a:t>
            </a:r>
          </a:p>
          <a:p>
            <a:pPr lvl="1"/>
            <a:r>
              <a:rPr lang="ru-RU" dirty="0" smtClean="0"/>
              <a:t>управление </a:t>
            </a:r>
            <a:r>
              <a:rPr lang="ru-RU" dirty="0"/>
              <a:t>процессом обработки </a:t>
            </a:r>
            <a:r>
              <a:rPr lang="ru-RU" dirty="0" smtClean="0"/>
              <a:t>изображения</a:t>
            </a:r>
          </a:p>
          <a:p>
            <a:pPr lvl="1"/>
            <a:r>
              <a:rPr lang="ru-RU" dirty="0" smtClean="0"/>
              <a:t>управление </a:t>
            </a:r>
            <a:r>
              <a:rPr lang="ru-RU" dirty="0"/>
              <a:t>процессом тестирования набора изображений </a:t>
            </a:r>
          </a:p>
          <a:p>
            <a:pPr lvl="1"/>
            <a:endParaRPr lang="ru-RU" dirty="0"/>
          </a:p>
          <a:p>
            <a:pPr lvl="1"/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784976" cy="77809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Проблемы </a:t>
            </a:r>
            <a:r>
              <a:rPr lang="ru-RU" dirty="0"/>
              <a:t>технологического характера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5256584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Подбор </a:t>
            </a:r>
            <a:r>
              <a:rPr lang="ru-RU" dirty="0"/>
              <a:t>тестовых данных</a:t>
            </a:r>
          </a:p>
          <a:p>
            <a:r>
              <a:rPr lang="ru-RU" dirty="0"/>
              <a:t>Выделение информации об изображениях базы тестовых данных </a:t>
            </a:r>
            <a:r>
              <a:rPr lang="ru-RU" dirty="0" smtClean="0"/>
              <a:t>из </a:t>
            </a:r>
            <a:r>
              <a:rPr lang="ru-RU" dirty="0"/>
              <a:t>бинарного формата «</a:t>
            </a:r>
            <a:r>
              <a:rPr lang="en-US" dirty="0"/>
              <a:t>.m</a:t>
            </a:r>
            <a:r>
              <a:rPr lang="ru-RU" dirty="0"/>
              <a:t>» </a:t>
            </a:r>
            <a:r>
              <a:rPr lang="ru-RU" dirty="0" smtClean="0"/>
              <a:t>среды </a:t>
            </a:r>
            <a:r>
              <a:rPr lang="en-US" dirty="0" smtClean="0"/>
              <a:t>MATLAB</a:t>
            </a:r>
            <a:r>
              <a:rPr lang="ru-RU" dirty="0" smtClean="0"/>
              <a:t> </a:t>
            </a:r>
            <a:r>
              <a:rPr lang="ru-RU" dirty="0"/>
              <a:t>в текстовый формат</a:t>
            </a:r>
          </a:p>
          <a:p>
            <a:r>
              <a:rPr lang="ru-RU" dirty="0"/>
              <a:t>Использование библиотеки </a:t>
            </a:r>
            <a:r>
              <a:rPr lang="en-US" dirty="0" err="1" smtClean="0"/>
              <a:t>OpenCV</a:t>
            </a:r>
            <a:r>
              <a:rPr lang="ru-RU" dirty="0" smtClean="0"/>
              <a:t>:</a:t>
            </a:r>
          </a:p>
          <a:p>
            <a:pPr lvl="1"/>
            <a:r>
              <a:rPr lang="ru-RU" dirty="0" smtClean="0"/>
              <a:t>компиляция из файлов исходного кода</a:t>
            </a:r>
          </a:p>
          <a:p>
            <a:pPr lvl="1"/>
            <a:r>
              <a:rPr lang="ru-RU" dirty="0" smtClean="0"/>
              <a:t>подключение к проекту разрабатываемого приложения</a:t>
            </a:r>
          </a:p>
          <a:p>
            <a:pPr lvl="1"/>
            <a:r>
              <a:rPr lang="ru-RU" dirty="0" smtClean="0"/>
              <a:t>поиск существующих реализаций необходимых методов и алгоритмов</a:t>
            </a:r>
          </a:p>
          <a:p>
            <a:pPr lvl="1"/>
            <a:r>
              <a:rPr lang="ru-RU" dirty="0" smtClean="0"/>
              <a:t>разбор документации библиотеки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6839</TotalTime>
  <Words>1521</Words>
  <Application>Microsoft Office PowerPoint</Application>
  <PresentationFormat>On-screen Show (4:3)</PresentationFormat>
  <Paragraphs>155</Paragraphs>
  <Slides>27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Тема Office</vt:lpstr>
      <vt:lpstr>Document</vt:lpstr>
      <vt:lpstr>Ориентация монокулярной камеры с использованием точек схождения перспективы</vt:lpstr>
      <vt:lpstr>Распространенные способы решения задачи позиционирования</vt:lpstr>
      <vt:lpstr>Постановка задачи</vt:lpstr>
      <vt:lpstr>Метод Хуттунена-Пише</vt:lpstr>
      <vt:lpstr>Допущения метода Хуттунена-Пише</vt:lpstr>
      <vt:lpstr>Алгоритмы метода Хуттунена-Пише</vt:lpstr>
      <vt:lpstr>Соглашение об используемуемом представлении углов</vt:lpstr>
      <vt:lpstr>Структурная схема тестового ПО</vt:lpstr>
      <vt:lpstr>Проблемы технологического характера</vt:lpstr>
      <vt:lpstr>Данные тестирования</vt:lpstr>
      <vt:lpstr>Результаты тестирования метода Хуттунена-Пише «внутри помещения»</vt:lpstr>
      <vt:lpstr>Результаты тестирования на наборе изображений «внутри помещения»</vt:lpstr>
      <vt:lpstr>Распределение точности найденных направлений ТСП на наборе «внутри помещения»</vt:lpstr>
      <vt:lpstr>Снимок, обработанный с наилучшей точностью среди набора изображений «внутри помещения»</vt:lpstr>
      <vt:lpstr>Снимок, обработанный с наихудшей точностью среди набора изображений «внутри помещения»</vt:lpstr>
      <vt:lpstr>Результаты тестирования метода Хуттунена-Пише «вне помещения»</vt:lpstr>
      <vt:lpstr>Результаты тестирования на наборе изображений «вне помещения»</vt:lpstr>
      <vt:lpstr>Распределение точности найденных направлений ТСП на наборе «вне помещения»</vt:lpstr>
      <vt:lpstr>Снимок, обработанный с наилучшей точностью среди набора изображений «вне помещения»</vt:lpstr>
      <vt:lpstr>Снимок, обработанный с наихудшей точностью среди набора изображений «вне помещения»</vt:lpstr>
      <vt:lpstr>Пример результата на изображении, сделанном внутри помещения вручную с некалиброванной камеры. </vt:lpstr>
      <vt:lpstr>Пример результата работы приложения на синтетическом тесте. </vt:lpstr>
      <vt:lpstr>Пример неудачного результата работы приложения на снимке здания MIT Stata. </vt:lpstr>
      <vt:lpstr>Пример неудачной работы метода на изображении живой природы </vt:lpstr>
      <vt:lpstr>Пример относительно удачной работы метода на изображении живой природы</vt:lpstr>
      <vt:lpstr>Результаты работы</vt:lpstr>
      <vt:lpstr>Экономическая часть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Kuderov</dc:creator>
  <cp:lastModifiedBy>Петр Кудеров</cp:lastModifiedBy>
  <cp:revision>279</cp:revision>
  <dcterms:created xsi:type="dcterms:W3CDTF">2015-06-01T06:46:18Z</dcterms:created>
  <dcterms:modified xsi:type="dcterms:W3CDTF">2015-06-15T02:36:12Z</dcterms:modified>
</cp:coreProperties>
</file>